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9" r:id="rId4"/>
    <p:sldId id="300" r:id="rId5"/>
    <p:sldId id="301" r:id="rId6"/>
    <p:sldId id="303" r:id="rId7"/>
    <p:sldId id="258" r:id="rId8"/>
    <p:sldId id="302" r:id="rId9"/>
    <p:sldId id="304"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305"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306" r:id="rId38"/>
    <p:sldId id="307" r:id="rId39"/>
    <p:sldId id="309" r:id="rId40"/>
    <p:sldId id="285" r:id="rId41"/>
    <p:sldId id="287" r:id="rId42"/>
    <p:sldId id="288" r:id="rId43"/>
    <p:sldId id="289" r:id="rId44"/>
    <p:sldId id="290" r:id="rId45"/>
    <p:sldId id="291" r:id="rId46"/>
    <p:sldId id="286" r:id="rId47"/>
    <p:sldId id="292" r:id="rId48"/>
    <p:sldId id="293" r:id="rId49"/>
    <p:sldId id="294" r:id="rId50"/>
    <p:sldId id="295" r:id="rId51"/>
    <p:sldId id="310" r:id="rId52"/>
    <p:sldId id="296" r:id="rId53"/>
    <p:sldId id="298"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78CD1-E866-42D9-B236-E86946CED9F3}" type="datetimeFigureOut">
              <a:rPr lang="en-US" smtClean="0"/>
              <a:t>10/19/2017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B4AAEE-347A-4D92-B5FD-62B6A945C0B5}" type="slidenum">
              <a:rPr lang="en-US" smtClean="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878CD1-E866-42D9-B236-E86946CED9F3}" type="datetimeFigureOut">
              <a:rPr lang="en-US" smtClean="0"/>
              <a:t>10/19/2017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4AAEE-347A-4D92-B5FD-62B6A945C0B5}" type="slidenum">
              <a:rPr lang="en-US" smtClean="0"/>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371850"/>
          </a:xfrm>
        </p:spPr>
        <p:txBody>
          <a:bodyPr/>
          <a:lstStyle/>
          <a:p>
            <a:r>
              <a:rPr lang="en-US" dirty="0" smtClean="0"/>
              <a:t> SOMATOFORM DISORDER</a:t>
            </a:r>
            <a:br>
              <a:rPr lang="en-US" dirty="0" smtClean="0"/>
            </a:br>
            <a:r>
              <a:rPr lang="en-US" dirty="0" smtClean="0"/>
              <a:t>FACTITIOUS DISORDER</a:t>
            </a:r>
            <a:br>
              <a:rPr lang="en-US" dirty="0" smtClean="0"/>
            </a:br>
            <a:r>
              <a:rPr lang="en-US" dirty="0" smtClean="0"/>
              <a:t>MALINGERING</a:t>
            </a:r>
            <a:br>
              <a:rPr lang="en-US" dirty="0" smtClean="0"/>
            </a:b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Somatization disorder</a:t>
            </a:r>
            <a:endParaRPr lang="en-US" dirty="0"/>
          </a:p>
        </p:txBody>
      </p:sp>
      <p:sp>
        <p:nvSpPr>
          <p:cNvPr id="3" name="Content Placeholder 2"/>
          <p:cNvSpPr>
            <a:spLocks noGrp="1"/>
          </p:cNvSpPr>
          <p:nvPr>
            <p:ph idx="1"/>
          </p:nvPr>
        </p:nvSpPr>
        <p:spPr/>
        <p:txBody>
          <a:bodyPr/>
          <a:lstStyle/>
          <a:p>
            <a:r>
              <a:rPr lang="en-US" dirty="0" smtClean="0"/>
              <a:t>Somatization disorder is characterized by the following clinical features:</a:t>
            </a:r>
          </a:p>
          <a:p>
            <a:r>
              <a:rPr lang="en-US" dirty="0" smtClean="0"/>
              <a:t>Multiple somatic symptoms in absence of any physical disorder.</a:t>
            </a:r>
          </a:p>
          <a:p>
            <a:r>
              <a:rPr lang="en-US" dirty="0" smtClean="0"/>
              <a:t>The symptoms are recurrent and chronic(at least 2 years duration is needed for diagnosis.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 criteria(DSMIV- TR)</a:t>
            </a:r>
            <a:endParaRPr lang="en-US" dirty="0"/>
          </a:p>
        </p:txBody>
      </p:sp>
      <p:sp>
        <p:nvSpPr>
          <p:cNvPr id="3" name="Content Placeholder 2"/>
          <p:cNvSpPr>
            <a:spLocks noGrp="1"/>
          </p:cNvSpPr>
          <p:nvPr>
            <p:ph idx="1"/>
          </p:nvPr>
        </p:nvSpPr>
        <p:spPr/>
        <p:txBody>
          <a:bodyPr/>
          <a:lstStyle/>
          <a:p>
            <a:r>
              <a:rPr lang="en-US" dirty="0" smtClean="0"/>
              <a:t>A. History of physical symptoms:</a:t>
            </a:r>
          </a:p>
          <a:p>
            <a:r>
              <a:rPr lang="en-US" dirty="0" smtClean="0"/>
              <a:t>Beginning before 30years </a:t>
            </a:r>
          </a:p>
          <a:p>
            <a:r>
              <a:rPr lang="en-US" dirty="0" smtClean="0"/>
              <a:t>Occurring over several years</a:t>
            </a:r>
          </a:p>
          <a:p>
            <a:r>
              <a:rPr lang="en-US" dirty="0" smtClean="0"/>
              <a:t>Resulting in treatment being sought or significant impairment in social, occupational, or other important areas of functioning.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a:bodyPr>
          <a:lstStyle/>
          <a:p>
            <a:r>
              <a:rPr lang="en-US" dirty="0" smtClean="0"/>
              <a:t>B. must meet each of the following criteria during the course of the disorder:</a:t>
            </a:r>
          </a:p>
          <a:p>
            <a:r>
              <a:rPr lang="en-US" dirty="0"/>
              <a:t> </a:t>
            </a:r>
            <a:r>
              <a:rPr lang="en-US" dirty="0" smtClean="0"/>
              <a:t>4 pain sign: a history of pain related  at least 4 different sites(e.g. head, abdomen, back, joints, chest) or functions(e.g.. Menstruation, sexual intercourse, urination)</a:t>
            </a:r>
          </a:p>
          <a:p>
            <a:r>
              <a:rPr lang="en-US" dirty="0" smtClean="0"/>
              <a:t>2 gastrointestinal sign: a history of at least 2 GI sign other than pain(e.g. nausea, bloating, vomiting, diarrhea, intolerance of several foods)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 sexual sign: a history of at least one sexual or reproductive sign other than pain(e.g. sexual indifference, erectile or ejaculatory dysfunction, irregular menses, excessive menstrual bleeding, vomiting throughout pregnancy)</a:t>
            </a:r>
          </a:p>
          <a:p>
            <a:r>
              <a:rPr lang="en-US" dirty="0" smtClean="0"/>
              <a:t>1 Pseudo neurological sign: a history of at least 1 sign or deficit suggesting a neurological condition without pain(e.g. impaired coordination or balance, paralysis, localized weakness, difficulty swallowing, lump in throat, loss of touch or pain sensation, double vision, blindness, deafness, seizures, urinary retention.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C. Either (1) or (2):</a:t>
            </a:r>
          </a:p>
          <a:p>
            <a:r>
              <a:rPr lang="en-US" dirty="0" smtClean="0"/>
              <a:t>(1) symptoms not fully accounted for by a general medical condition or the effects of a substance</a:t>
            </a:r>
          </a:p>
          <a:p>
            <a:r>
              <a:rPr lang="en-US" dirty="0" smtClean="0"/>
              <a:t>(2) when there is a related medical condition, the complaints and resulting social or occupational impairment exceed what would expected from the history, physical examination, or laboratory findings.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D. Symptoms are not internally feigned or produced, as in factitious disorder. </a:t>
            </a:r>
          </a:p>
          <a:p>
            <a:pPr algn="ctr">
              <a:buNone/>
            </a:pPr>
            <a:r>
              <a:rPr lang="en-US" u="sng" dirty="0" smtClean="0"/>
              <a:t>TREATMENT</a:t>
            </a:r>
          </a:p>
          <a:p>
            <a:pPr>
              <a:buNone/>
            </a:pPr>
            <a:r>
              <a:rPr lang="en-US" b="1" dirty="0" smtClean="0"/>
              <a:t>PSYCHOTHERAPY</a:t>
            </a:r>
          </a:p>
          <a:p>
            <a:pPr>
              <a:buNone/>
            </a:pPr>
            <a:r>
              <a:rPr lang="en-US" b="1" dirty="0" smtClean="0"/>
              <a:t>1. </a:t>
            </a:r>
            <a:r>
              <a:rPr lang="en-US" dirty="0" smtClean="0"/>
              <a:t>Supportive psychotherapy: the treatment of choice is usually supportive psychotherapy. The first step is to enlist the patient in the therapeutic alliance by establishing a rapport. It is useful to demonstrate the link between psychosocial conflict(s) and somatic symptoms, if it is apparent.</a:t>
            </a:r>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a:buNone/>
            </a:pPr>
            <a:r>
              <a:rPr lang="en-US" dirty="0" smtClean="0"/>
              <a:t>In chronic cases, ‘symptom reduction’ rather than ‘complete cure’ might be a reasonable goal.</a:t>
            </a:r>
          </a:p>
          <a:p>
            <a:pPr>
              <a:buNone/>
            </a:pPr>
            <a:r>
              <a:rPr lang="en-US" dirty="0" smtClean="0"/>
              <a:t>2. Behavior modification: after rapport is established, attempts at modifying behavior are made, for example, not focusing on the symptoms per se, and positively reinforcing normal functioning.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a:buNone/>
            </a:pPr>
            <a:r>
              <a:rPr lang="en-US" dirty="0" smtClean="0"/>
              <a:t>3. Relaxation therapy, with graded physical exercises. </a:t>
            </a:r>
          </a:p>
          <a:p>
            <a:pPr>
              <a:buNone/>
            </a:pPr>
            <a:r>
              <a:rPr lang="en-US" b="1" dirty="0" smtClean="0"/>
              <a:t>PHARMACOTHERAPY:</a:t>
            </a:r>
          </a:p>
          <a:p>
            <a:pPr>
              <a:buNone/>
            </a:pPr>
            <a:r>
              <a:rPr lang="en-US" dirty="0" smtClean="0"/>
              <a:t>DRUG THERAPY: antidepressant and/or benzodiazepines can be given on a short term basis for associated depression and/or anxiety.</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HYPOCHONDRIACAL DISORDER</a:t>
            </a:r>
            <a:endParaRPr lang="en-US" dirty="0"/>
          </a:p>
        </p:txBody>
      </p:sp>
      <p:sp>
        <p:nvSpPr>
          <p:cNvPr id="3" name="Content Placeholder 2"/>
          <p:cNvSpPr>
            <a:spLocks noGrp="1"/>
          </p:cNvSpPr>
          <p:nvPr>
            <p:ph idx="1"/>
          </p:nvPr>
        </p:nvSpPr>
        <p:spPr/>
        <p:txBody>
          <a:bodyPr/>
          <a:lstStyle/>
          <a:p>
            <a:pPr>
              <a:buNone/>
            </a:pPr>
            <a:r>
              <a:rPr lang="en-US" dirty="0" smtClean="0"/>
              <a:t>Hypochondriasis is defined as persistent preoccupation with a fear(or belief) of having one (or more) serious disease(s), based on person’s interpretation of normal body function or a minor abnormality.</a:t>
            </a:r>
          </a:p>
          <a:p>
            <a:pPr>
              <a:buNone/>
            </a:pPr>
            <a:r>
              <a:rPr lang="en-US" b="1" dirty="0" smtClean="0"/>
              <a:t>Causes:</a:t>
            </a:r>
          </a:p>
          <a:p>
            <a:pPr>
              <a:buNone/>
            </a:pPr>
            <a:r>
              <a:rPr lang="en-US" dirty="0" smtClean="0"/>
              <a:t>1.Faulty interpretation of bodily cues and sensations as evidence of physical illness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a:buNone/>
            </a:pPr>
            <a:r>
              <a:rPr lang="en-US" dirty="0" smtClean="0"/>
              <a:t>2. Enhanced sensitivity to, and over-focusing on, physical sensations and illness cues</a:t>
            </a:r>
          </a:p>
          <a:p>
            <a:pPr>
              <a:buNone/>
            </a:pPr>
            <a:r>
              <a:rPr lang="en-US" dirty="0" smtClean="0"/>
              <a:t>3. Stressful life events</a:t>
            </a:r>
          </a:p>
          <a:p>
            <a:pPr>
              <a:buNone/>
            </a:pPr>
            <a:r>
              <a:rPr lang="en-US" dirty="0" smtClean="0"/>
              <a:t>4. Disproportionate incidence of disease in family during childhood </a:t>
            </a:r>
          </a:p>
          <a:p>
            <a:pPr>
              <a:buNone/>
            </a:pPr>
            <a:r>
              <a:rPr lang="en-US" dirty="0" smtClean="0"/>
              <a:t>5. Secondary gains associated with the sick roles: decreased responsibility and increased attention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SOMATOFORM DISODER</a:t>
            </a:r>
            <a:endParaRPr lang="en-US" dirty="0"/>
          </a:p>
        </p:txBody>
      </p:sp>
      <p:sp>
        <p:nvSpPr>
          <p:cNvPr id="3" name="Content Placeholder 2"/>
          <p:cNvSpPr>
            <a:spLocks noGrp="1"/>
          </p:cNvSpPr>
          <p:nvPr>
            <p:ph idx="1"/>
          </p:nvPr>
        </p:nvSpPr>
        <p:spPr/>
        <p:txBody>
          <a:bodyPr/>
          <a:lstStyle/>
          <a:p>
            <a:r>
              <a:rPr lang="en-US" dirty="0" smtClean="0"/>
              <a:t>Are illness characterized by the presentation of physical symptoms without no medical explanations. The symptoms are severe enough to interfere with patient ability to function in social or occupational activities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 CRITERIA(DSM IV-TR)</a:t>
            </a:r>
            <a:endParaRPr lang="en-US" dirty="0"/>
          </a:p>
        </p:txBody>
      </p:sp>
      <p:sp>
        <p:nvSpPr>
          <p:cNvPr id="3" name="Content Placeholder 2"/>
          <p:cNvSpPr>
            <a:spLocks noGrp="1"/>
          </p:cNvSpPr>
          <p:nvPr>
            <p:ph idx="1"/>
          </p:nvPr>
        </p:nvSpPr>
        <p:spPr/>
        <p:txBody>
          <a:bodyPr>
            <a:normAutofit fontScale="92500"/>
          </a:bodyPr>
          <a:lstStyle/>
          <a:p>
            <a:r>
              <a:rPr lang="en-US" dirty="0" smtClean="0"/>
              <a:t>Preoccupation with fear of having or belief that has a serious illness, based on misinterpretation of bodily sign or functions</a:t>
            </a:r>
          </a:p>
          <a:p>
            <a:r>
              <a:rPr lang="en-US" dirty="0" smtClean="0"/>
              <a:t>Preoccupation persists despite appropriate medical evaluation, reassurance, and the person’s not developing the feared disease.</a:t>
            </a:r>
          </a:p>
          <a:p>
            <a:r>
              <a:rPr lang="en-US" dirty="0" smtClean="0"/>
              <a:t>Preoccupation lasts at least  6 months.</a:t>
            </a:r>
          </a:p>
          <a:p>
            <a:r>
              <a:rPr lang="en-US" dirty="0" smtClean="0"/>
              <a:t>Preoccupation causes clinically significant distress or impairment in important areas of functioning.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Preoccupation is not better accounted for by other disorders, such as GAD, OCD, panic disorder, major depression, separation anxiety, or another somatoform disorder.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04800"/>
            <a:ext cx="8229600" cy="152400"/>
          </a:xfrm>
        </p:spPr>
        <p:txBody>
          <a:bodyPr>
            <a:normAutofit fontScale="90000"/>
          </a:bodyPr>
          <a:lstStyle/>
          <a:p>
            <a:endParaRPr lang="es-ES" dirty="0"/>
          </a:p>
        </p:txBody>
      </p:sp>
      <p:sp>
        <p:nvSpPr>
          <p:cNvPr id="3" name="Marcador de contenido 2"/>
          <p:cNvSpPr>
            <a:spLocks noGrp="1"/>
          </p:cNvSpPr>
          <p:nvPr>
            <p:ph idx="1"/>
          </p:nvPr>
        </p:nvSpPr>
        <p:spPr>
          <a:xfrm>
            <a:off x="0" y="457200"/>
            <a:ext cx="8991600" cy="6172200"/>
          </a:xfrm>
        </p:spPr>
        <p:txBody>
          <a:bodyPr>
            <a:normAutofit/>
          </a:bodyPr>
          <a:lstStyle/>
          <a:p>
            <a:pPr marL="0" indent="0">
              <a:buNone/>
            </a:pPr>
            <a:r>
              <a:rPr lang="es-ES" b="1" dirty="0" err="1" smtClean="0"/>
              <a:t>Epidemiology</a:t>
            </a:r>
            <a:r>
              <a:rPr lang="es-ES" b="1" dirty="0" smtClean="0"/>
              <a:t>.- </a:t>
            </a:r>
            <a:r>
              <a:rPr lang="es-ES" dirty="0" err="1" smtClean="0"/>
              <a:t>Men</a:t>
            </a:r>
            <a:r>
              <a:rPr lang="es-ES" dirty="0" smtClean="0"/>
              <a:t> are </a:t>
            </a:r>
            <a:r>
              <a:rPr lang="es-ES" dirty="0" err="1" smtClean="0"/>
              <a:t>affected</a:t>
            </a:r>
            <a:r>
              <a:rPr lang="es-ES" dirty="0" smtClean="0"/>
              <a:t> as </a:t>
            </a:r>
            <a:r>
              <a:rPr lang="es-ES" dirty="0" err="1" smtClean="0"/>
              <a:t>often</a:t>
            </a:r>
            <a:r>
              <a:rPr lang="es-ES" dirty="0" smtClean="0"/>
              <a:t> as </a:t>
            </a:r>
            <a:r>
              <a:rPr lang="es-ES" dirty="0" err="1" smtClean="0"/>
              <a:t>women</a:t>
            </a:r>
            <a:endParaRPr lang="es-ES" dirty="0" smtClean="0"/>
          </a:p>
          <a:p>
            <a:pPr marL="0" indent="0">
              <a:buNone/>
            </a:pPr>
            <a:r>
              <a:rPr lang="es-ES" dirty="0" err="1" smtClean="0"/>
              <a:t>Average</a:t>
            </a:r>
            <a:r>
              <a:rPr lang="es-ES" dirty="0" smtClean="0"/>
              <a:t> </a:t>
            </a:r>
            <a:r>
              <a:rPr lang="es-ES" dirty="0" err="1" smtClean="0"/>
              <a:t>age</a:t>
            </a:r>
            <a:r>
              <a:rPr lang="es-ES" dirty="0" smtClean="0"/>
              <a:t> of </a:t>
            </a:r>
            <a:r>
              <a:rPr lang="es-ES" dirty="0" err="1" smtClean="0"/>
              <a:t>onset</a:t>
            </a:r>
            <a:r>
              <a:rPr lang="es-ES" dirty="0" smtClean="0"/>
              <a:t> 20 – 30</a:t>
            </a:r>
          </a:p>
          <a:p>
            <a:pPr marL="0" indent="0">
              <a:buNone/>
            </a:pPr>
            <a:r>
              <a:rPr lang="es-ES" dirty="0" smtClean="0"/>
              <a:t>80 % </a:t>
            </a:r>
            <a:r>
              <a:rPr lang="es-ES" dirty="0" err="1" smtClean="0"/>
              <a:t>have</a:t>
            </a:r>
            <a:r>
              <a:rPr lang="es-ES" dirty="0" smtClean="0"/>
              <a:t> </a:t>
            </a:r>
            <a:r>
              <a:rPr lang="es-ES" dirty="0" err="1" smtClean="0"/>
              <a:t>coexisting</a:t>
            </a:r>
            <a:r>
              <a:rPr lang="es-ES" dirty="0" smtClean="0"/>
              <a:t> </a:t>
            </a:r>
            <a:r>
              <a:rPr lang="es-ES" dirty="0" err="1" smtClean="0"/>
              <a:t>major</a:t>
            </a:r>
            <a:r>
              <a:rPr lang="es-ES" dirty="0" smtClean="0"/>
              <a:t> </a:t>
            </a:r>
            <a:r>
              <a:rPr lang="es-ES" dirty="0" err="1" smtClean="0"/>
              <a:t>depression</a:t>
            </a:r>
            <a:r>
              <a:rPr lang="es-ES" dirty="0" smtClean="0"/>
              <a:t> </a:t>
            </a:r>
            <a:r>
              <a:rPr lang="es-ES" dirty="0" err="1" smtClean="0"/>
              <a:t>or</a:t>
            </a:r>
            <a:r>
              <a:rPr lang="es-ES" dirty="0" smtClean="0"/>
              <a:t> </a:t>
            </a:r>
            <a:r>
              <a:rPr lang="es-ES" dirty="0" err="1" smtClean="0"/>
              <a:t>anxiety</a:t>
            </a:r>
            <a:r>
              <a:rPr lang="es-ES" dirty="0" smtClean="0"/>
              <a:t> </a:t>
            </a:r>
            <a:r>
              <a:rPr lang="es-ES" dirty="0" err="1" smtClean="0"/>
              <a:t>disorder</a:t>
            </a:r>
            <a:r>
              <a:rPr lang="es-ES" dirty="0" smtClean="0"/>
              <a:t>.</a:t>
            </a:r>
          </a:p>
          <a:p>
            <a:pPr marL="0" indent="0">
              <a:buNone/>
            </a:pPr>
            <a:r>
              <a:rPr lang="es-ES" b="1" dirty="0" err="1" smtClean="0"/>
              <a:t>Treatment</a:t>
            </a:r>
            <a:r>
              <a:rPr lang="es-ES" b="1" dirty="0" smtClean="0"/>
              <a:t>.- </a:t>
            </a:r>
            <a:r>
              <a:rPr lang="es-ES" dirty="0" smtClean="0"/>
              <a:t>--</a:t>
            </a:r>
            <a:r>
              <a:rPr lang="es-ES" dirty="0" err="1" smtClean="0"/>
              <a:t>Regulary</a:t>
            </a:r>
            <a:r>
              <a:rPr lang="es-ES" dirty="0" smtClean="0"/>
              <a:t> </a:t>
            </a:r>
            <a:r>
              <a:rPr lang="es-ES" dirty="0" err="1" smtClean="0"/>
              <a:t>scheduled</a:t>
            </a:r>
            <a:r>
              <a:rPr lang="es-ES" dirty="0" smtClean="0"/>
              <a:t> </a:t>
            </a:r>
            <a:r>
              <a:rPr lang="es-ES" dirty="0" err="1" smtClean="0"/>
              <a:t>visits</a:t>
            </a:r>
            <a:r>
              <a:rPr lang="es-ES" dirty="0" smtClean="0"/>
              <a:t> to </a:t>
            </a:r>
            <a:r>
              <a:rPr lang="es-ES" dirty="0" err="1" smtClean="0"/>
              <a:t>one</a:t>
            </a:r>
            <a:r>
              <a:rPr lang="es-ES" dirty="0" smtClean="0"/>
              <a:t> </a:t>
            </a:r>
            <a:r>
              <a:rPr lang="es-ES" dirty="0" err="1" smtClean="0"/>
              <a:t>primary</a:t>
            </a:r>
            <a:r>
              <a:rPr lang="es-ES" dirty="0" smtClean="0"/>
              <a:t> </a:t>
            </a:r>
            <a:r>
              <a:rPr lang="es-ES" dirty="0" err="1" smtClean="0"/>
              <a:t>care</a:t>
            </a:r>
            <a:r>
              <a:rPr lang="es-ES" dirty="0" smtClean="0"/>
              <a:t> </a:t>
            </a:r>
            <a:r>
              <a:rPr lang="es-ES" dirty="0" err="1" smtClean="0"/>
              <a:t>physician</a:t>
            </a:r>
            <a:endParaRPr lang="es-ES" dirty="0" smtClean="0"/>
          </a:p>
          <a:p>
            <a:pPr marL="0" indent="0">
              <a:buNone/>
            </a:pPr>
            <a:r>
              <a:rPr lang="es-ES" dirty="0" smtClean="0"/>
              <a:t>--SSRI </a:t>
            </a:r>
            <a:r>
              <a:rPr lang="es-ES" dirty="0" err="1" smtClean="0"/>
              <a:t>or</a:t>
            </a:r>
            <a:r>
              <a:rPr lang="es-ES" dirty="0" smtClean="0"/>
              <a:t> </a:t>
            </a:r>
            <a:r>
              <a:rPr lang="es-ES" dirty="0" err="1" smtClean="0"/>
              <a:t>other</a:t>
            </a:r>
            <a:r>
              <a:rPr lang="es-ES" dirty="0" smtClean="0"/>
              <a:t> </a:t>
            </a:r>
            <a:r>
              <a:rPr lang="es-ES" dirty="0" err="1" smtClean="0"/>
              <a:t>psychotropic</a:t>
            </a:r>
            <a:r>
              <a:rPr lang="es-ES" dirty="0" smtClean="0"/>
              <a:t> </a:t>
            </a:r>
            <a:r>
              <a:rPr lang="es-ES" dirty="0" err="1" smtClean="0"/>
              <a:t>medications</a:t>
            </a:r>
            <a:r>
              <a:rPr lang="es-ES" dirty="0" smtClean="0"/>
              <a:t>.</a:t>
            </a:r>
          </a:p>
          <a:p>
            <a:pPr marL="0" indent="0">
              <a:buNone/>
            </a:pPr>
            <a:r>
              <a:rPr lang="es-ES" dirty="0" smtClean="0"/>
              <a:t>--</a:t>
            </a:r>
            <a:r>
              <a:rPr lang="es-ES" dirty="0" err="1" smtClean="0"/>
              <a:t>Cognitive-behavioural</a:t>
            </a:r>
            <a:r>
              <a:rPr lang="es-ES" dirty="0" smtClean="0"/>
              <a:t> </a:t>
            </a:r>
            <a:r>
              <a:rPr lang="es-ES" dirty="0" err="1" smtClean="0"/>
              <a:t>therapy</a:t>
            </a:r>
            <a:r>
              <a:rPr lang="es-ES" dirty="0" smtClean="0"/>
              <a:t> (CBT) </a:t>
            </a:r>
            <a:r>
              <a:rPr lang="es-ES" dirty="0" err="1" smtClean="0"/>
              <a:t>seems</a:t>
            </a:r>
            <a:r>
              <a:rPr lang="es-ES" dirty="0" smtClean="0"/>
              <a:t> to be </a:t>
            </a:r>
            <a:r>
              <a:rPr lang="es-ES" dirty="0" err="1" smtClean="0"/>
              <a:t>most</a:t>
            </a:r>
            <a:r>
              <a:rPr lang="es-ES" dirty="0" smtClean="0"/>
              <a:t> </a:t>
            </a:r>
            <a:r>
              <a:rPr lang="es-ES" dirty="0" err="1" smtClean="0"/>
              <a:t>useful</a:t>
            </a:r>
            <a:r>
              <a:rPr lang="es-ES" dirty="0" smtClean="0"/>
              <a:t> of </a:t>
            </a:r>
            <a:r>
              <a:rPr lang="es-ES" dirty="0" err="1" smtClean="0"/>
              <a:t>psychoterapies</a:t>
            </a:r>
            <a:r>
              <a:rPr lang="es-ES" dirty="0" smtClean="0"/>
              <a:t>.-</a:t>
            </a:r>
          </a:p>
          <a:p>
            <a:pPr marL="0" indent="0">
              <a:buNone/>
            </a:pPr>
            <a:r>
              <a:rPr lang="es-ES" b="1" dirty="0" smtClean="0"/>
              <a:t>Prognosis.- </a:t>
            </a:r>
            <a:r>
              <a:rPr lang="es-ES" dirty="0" err="1" smtClean="0"/>
              <a:t>Exacerbations</a:t>
            </a:r>
            <a:r>
              <a:rPr lang="es-ES" dirty="0" smtClean="0"/>
              <a:t> </a:t>
            </a:r>
            <a:r>
              <a:rPr lang="es-ES" dirty="0" err="1" smtClean="0"/>
              <a:t>occur</a:t>
            </a:r>
            <a:r>
              <a:rPr lang="es-ES" dirty="0" smtClean="0"/>
              <a:t> </a:t>
            </a:r>
            <a:r>
              <a:rPr lang="es-ES" dirty="0" err="1" smtClean="0"/>
              <a:t>commonly</a:t>
            </a:r>
            <a:r>
              <a:rPr lang="es-ES" dirty="0" smtClean="0"/>
              <a:t> </a:t>
            </a:r>
            <a:r>
              <a:rPr lang="es-ES" dirty="0" err="1" smtClean="0"/>
              <a:t>under</a:t>
            </a:r>
            <a:r>
              <a:rPr lang="es-ES" dirty="0" smtClean="0"/>
              <a:t> stress.</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398152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CONVERSION DISORDER</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Is a disorder in which the individual experiences one or more neurological symptoms that cannot be explained by any medical or neurological disorder.</a:t>
            </a:r>
          </a:p>
          <a:p>
            <a:pPr>
              <a:buNone/>
            </a:pPr>
            <a:r>
              <a:rPr lang="en-US" dirty="0" smtClean="0"/>
              <a:t>Found in more women than men.</a:t>
            </a:r>
          </a:p>
          <a:p>
            <a:pPr>
              <a:buNone/>
            </a:pPr>
            <a:r>
              <a:rPr lang="en-US" dirty="0" smtClean="0"/>
              <a:t>In women, sign are much more common on the left than the right side of the body</a:t>
            </a:r>
          </a:p>
          <a:p>
            <a:pPr>
              <a:buNone/>
            </a:pPr>
            <a:r>
              <a:rPr lang="en-US" dirty="0" smtClean="0"/>
              <a:t>ONSET: late childhood through early adulthood; rarely before 10 or after 35 yrs.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CONVERSION DISORDER:</a:t>
            </a:r>
            <a:br>
              <a:rPr lang="en-US" dirty="0" smtClean="0"/>
            </a:br>
            <a:r>
              <a:rPr lang="en-US" dirty="0" smtClean="0"/>
              <a:t>DIGNOSTIC CRITERIA(DSM IV-TR)</a:t>
            </a:r>
            <a:endParaRPr lang="en-US" dirty="0"/>
          </a:p>
        </p:txBody>
      </p:sp>
      <p:sp>
        <p:nvSpPr>
          <p:cNvPr id="3" name="Content Placeholder 2"/>
          <p:cNvSpPr>
            <a:spLocks noGrp="1"/>
          </p:cNvSpPr>
          <p:nvPr>
            <p:ph idx="1"/>
          </p:nvPr>
        </p:nvSpPr>
        <p:spPr/>
        <p:txBody>
          <a:bodyPr>
            <a:normAutofit fontScale="92500"/>
          </a:bodyPr>
          <a:lstStyle/>
          <a:p>
            <a:r>
              <a:rPr lang="en-US" dirty="0" smtClean="0"/>
              <a:t>A-  One or more sign or deficits affecting voluntary motor or sensory functioning and indicative of a neurological or other medical condition.</a:t>
            </a:r>
          </a:p>
          <a:p>
            <a:r>
              <a:rPr lang="en-US" dirty="0" smtClean="0"/>
              <a:t>B-  Psychological factors are associated with the sign- the initiation or exacerbation of sign is preceded by conflicts or stressors.</a:t>
            </a:r>
          </a:p>
          <a:p>
            <a:r>
              <a:rPr lang="en-US" dirty="0" smtClean="0"/>
              <a:t>C-  The sign not intentionally feigned or produced, as in factitious disorder or malingering.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DIGNOSTIC CRITERIA(DSM IV-TR) CONTINUE’S and end.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  The sign cannot be fully explained by a general medical condition, the effects of a substance, or a culturally sanctioned behavior or experience.</a:t>
            </a:r>
          </a:p>
          <a:p>
            <a:r>
              <a:rPr lang="en-US" dirty="0" smtClean="0"/>
              <a:t>E-  Sign cause significant distress or impairment in functioning or warrant medical attention.</a:t>
            </a:r>
          </a:p>
          <a:p>
            <a:r>
              <a:rPr lang="en-US" dirty="0" smtClean="0"/>
              <a:t>F-  The sign is not  limited to pain or sexual dysfunction, does not occur exclusively in the course of somatization disorder, and  is not better accounted for by another mental disorder.</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CONVERSION DISODER:</a:t>
            </a:r>
            <a:br>
              <a:rPr lang="en-US" dirty="0" smtClean="0"/>
            </a:br>
            <a:r>
              <a:rPr lang="en-US" dirty="0" smtClean="0"/>
              <a:t>TREATMENT CONSIDERATIONS.</a:t>
            </a:r>
            <a:endParaRPr lang="en-US" dirty="0"/>
          </a:p>
        </p:txBody>
      </p:sp>
      <p:sp>
        <p:nvSpPr>
          <p:cNvPr id="3" name="Content Placeholder 2"/>
          <p:cNvSpPr>
            <a:spLocks noGrp="1"/>
          </p:cNvSpPr>
          <p:nvPr>
            <p:ph idx="1"/>
          </p:nvPr>
        </p:nvSpPr>
        <p:spPr/>
        <p:txBody>
          <a:bodyPr/>
          <a:lstStyle/>
          <a:p>
            <a:pPr>
              <a:buNone/>
            </a:pPr>
            <a:r>
              <a:rPr lang="en-US" dirty="0" smtClean="0"/>
              <a:t>A. PSYCHOTHERAPY</a:t>
            </a:r>
          </a:p>
          <a:p>
            <a:r>
              <a:rPr lang="en-US" dirty="0" smtClean="0"/>
              <a:t>Identify and attend to the traumatic or stressful life event.</a:t>
            </a:r>
          </a:p>
          <a:p>
            <a:r>
              <a:rPr lang="en-US" dirty="0" smtClean="0"/>
              <a:t>Address current psychosocial stressors with environmental manipulation, support, coping skills.</a:t>
            </a:r>
          </a:p>
          <a:p>
            <a:r>
              <a:rPr lang="en-US" dirty="0" smtClean="0"/>
              <a:t>Reduce any reinforcing or supportive consequences from the conversion sign.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lnSpcReduction="10000"/>
          </a:bodyPr>
          <a:lstStyle/>
          <a:p>
            <a:r>
              <a:rPr lang="en-US" dirty="0" smtClean="0"/>
              <a:t>Insight-oriented therapies usually aren’t indicated or helpful.</a:t>
            </a:r>
          </a:p>
          <a:p>
            <a:r>
              <a:rPr lang="en-US" dirty="0" smtClean="0"/>
              <a:t>For acute sign: positive expectation for recovery; a face-saving way for the patient to recover ,e.g. physical therapy.</a:t>
            </a:r>
          </a:p>
          <a:p>
            <a:r>
              <a:rPr lang="en-US" dirty="0" smtClean="0"/>
              <a:t>For chronic sign: physical rehabilitation, suggestion, and psychotherapy.</a:t>
            </a:r>
          </a:p>
          <a:p>
            <a:r>
              <a:rPr lang="en-US" dirty="0" smtClean="0"/>
              <a:t>Work closely with a medical doctor and psychiatrist.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CONVERSION DISORDER:</a:t>
            </a:r>
            <a:br>
              <a:rPr lang="en-US" dirty="0" smtClean="0"/>
            </a:br>
            <a:r>
              <a:rPr lang="en-US" dirty="0" smtClean="0"/>
              <a:t>ASSESSMENT</a:t>
            </a:r>
            <a:endParaRPr lang="en-US" dirty="0"/>
          </a:p>
        </p:txBody>
      </p:sp>
      <p:sp>
        <p:nvSpPr>
          <p:cNvPr id="3" name="Content Placeholder 2"/>
          <p:cNvSpPr>
            <a:spLocks noGrp="1"/>
          </p:cNvSpPr>
          <p:nvPr>
            <p:ph idx="1"/>
          </p:nvPr>
        </p:nvSpPr>
        <p:spPr/>
        <p:txBody>
          <a:bodyPr/>
          <a:lstStyle/>
          <a:p>
            <a:pPr>
              <a:buNone/>
            </a:pPr>
            <a:r>
              <a:rPr lang="en-US" dirty="0" smtClean="0"/>
              <a:t>Assess the following</a:t>
            </a:r>
          </a:p>
          <a:p>
            <a:pPr>
              <a:buFont typeface="Wingdings" pitchFamily="2" charset="2"/>
              <a:buChar char="v"/>
            </a:pPr>
            <a:r>
              <a:rPr lang="en-US" dirty="0" smtClean="0"/>
              <a:t>  Physical sign, medical  conditions,medications, abused substances, psychiatric symptoms, and stressors and conflicts.</a:t>
            </a:r>
          </a:p>
          <a:p>
            <a:r>
              <a:rPr lang="en-US" dirty="0" smtClean="0"/>
              <a:t>The person’s level of medical knowledge.</a:t>
            </a:r>
          </a:p>
          <a:p>
            <a:r>
              <a:rPr lang="en-US" dirty="0" smtClean="0"/>
              <a:t>Whether the person may be intentionally feigning symptoms.</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COUNTINUE’S</a:t>
            </a:r>
            <a:endParaRPr lang="en-US" dirty="0"/>
          </a:p>
        </p:txBody>
      </p:sp>
      <p:sp>
        <p:nvSpPr>
          <p:cNvPr id="3" name="Content Placeholder 2"/>
          <p:cNvSpPr>
            <a:spLocks noGrp="1"/>
          </p:cNvSpPr>
          <p:nvPr>
            <p:ph idx="1"/>
          </p:nvPr>
        </p:nvSpPr>
        <p:spPr/>
        <p:txBody>
          <a:bodyPr/>
          <a:lstStyle/>
          <a:p>
            <a:r>
              <a:rPr lang="en-US" dirty="0" smtClean="0"/>
              <a:t>Manner of presenting symptoms-dramatic and histrionic or label indifference.</a:t>
            </a:r>
          </a:p>
          <a:p>
            <a:r>
              <a:rPr lang="en-US" dirty="0" smtClean="0"/>
              <a:t>R/O underlying neurological or general medical conditions by referral for a thorough neurological examination:5-10% have real medical problem.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06362"/>
          </a:xfrm>
        </p:spPr>
        <p:txBody>
          <a:bodyPr>
            <a:normAutofit fontScale="90000"/>
          </a:bodyPr>
          <a:lstStyle/>
          <a:p>
            <a:endParaRPr lang="es-ES" dirty="0"/>
          </a:p>
        </p:txBody>
      </p:sp>
      <p:sp>
        <p:nvSpPr>
          <p:cNvPr id="3" name="Marcador de contenido 2"/>
          <p:cNvSpPr>
            <a:spLocks noGrp="1"/>
          </p:cNvSpPr>
          <p:nvPr>
            <p:ph idx="1"/>
          </p:nvPr>
        </p:nvSpPr>
        <p:spPr>
          <a:xfrm>
            <a:off x="457200" y="457200"/>
            <a:ext cx="8229600" cy="6172200"/>
          </a:xfrm>
        </p:spPr>
        <p:txBody>
          <a:bodyPr>
            <a:normAutofit/>
          </a:bodyPr>
          <a:lstStyle/>
          <a:p>
            <a:pPr marL="0" indent="0">
              <a:buNone/>
            </a:pPr>
            <a:r>
              <a:rPr lang="es-ES" dirty="0" err="1" smtClean="0"/>
              <a:t>Patients</a:t>
            </a:r>
            <a:r>
              <a:rPr lang="es-ES" dirty="0" smtClean="0"/>
              <a:t> </a:t>
            </a:r>
            <a:r>
              <a:rPr lang="es-ES" dirty="0" err="1" smtClean="0"/>
              <a:t>with</a:t>
            </a:r>
            <a:r>
              <a:rPr lang="es-ES" dirty="0" smtClean="0"/>
              <a:t> </a:t>
            </a:r>
            <a:r>
              <a:rPr lang="es-ES" dirty="0" err="1" smtClean="0"/>
              <a:t>somatoform</a:t>
            </a:r>
            <a:r>
              <a:rPr lang="es-ES" dirty="0" smtClean="0"/>
              <a:t> </a:t>
            </a:r>
            <a:r>
              <a:rPr lang="es-ES" dirty="0" err="1" smtClean="0"/>
              <a:t>disorders</a:t>
            </a:r>
            <a:r>
              <a:rPr lang="es-ES" dirty="0" smtClean="0"/>
              <a:t> </a:t>
            </a:r>
            <a:r>
              <a:rPr lang="es-ES" dirty="0" err="1" smtClean="0"/>
              <a:t>present</a:t>
            </a:r>
            <a:r>
              <a:rPr lang="es-ES" dirty="0" smtClean="0"/>
              <a:t> </a:t>
            </a:r>
            <a:r>
              <a:rPr lang="es-ES" dirty="0" err="1" smtClean="0"/>
              <a:t>with</a:t>
            </a:r>
            <a:r>
              <a:rPr lang="es-ES" dirty="0" smtClean="0"/>
              <a:t> </a:t>
            </a:r>
            <a:r>
              <a:rPr lang="es-ES" dirty="0" err="1" smtClean="0"/>
              <a:t>enduring</a:t>
            </a:r>
            <a:r>
              <a:rPr lang="es-ES" dirty="0" smtClean="0"/>
              <a:t>  </a:t>
            </a:r>
            <a:r>
              <a:rPr lang="es-ES" dirty="0" err="1" smtClean="0"/>
              <a:t>physical</a:t>
            </a:r>
            <a:r>
              <a:rPr lang="es-ES" dirty="0" smtClean="0"/>
              <a:t> </a:t>
            </a:r>
            <a:r>
              <a:rPr lang="es-ES" dirty="0" err="1" smtClean="0"/>
              <a:t>symptoms</a:t>
            </a:r>
            <a:r>
              <a:rPr lang="es-ES" dirty="0" smtClean="0"/>
              <a:t> </a:t>
            </a:r>
            <a:r>
              <a:rPr lang="es-ES" dirty="0" err="1" smtClean="0"/>
              <a:t>without</a:t>
            </a:r>
            <a:r>
              <a:rPr lang="es-ES" dirty="0" smtClean="0"/>
              <a:t> </a:t>
            </a:r>
            <a:r>
              <a:rPr lang="es-ES" dirty="0" err="1" smtClean="0"/>
              <a:t>an</a:t>
            </a:r>
            <a:r>
              <a:rPr lang="es-ES" dirty="0" smtClean="0"/>
              <a:t> identificable </a:t>
            </a:r>
            <a:r>
              <a:rPr lang="es-ES" dirty="0" err="1" smtClean="0"/>
              <a:t>organic</a:t>
            </a:r>
            <a:r>
              <a:rPr lang="es-ES" dirty="0" smtClean="0"/>
              <a:t> cause, </a:t>
            </a:r>
            <a:r>
              <a:rPr lang="es-ES" dirty="0" err="1" smtClean="0"/>
              <a:t>which</a:t>
            </a:r>
            <a:r>
              <a:rPr lang="es-ES" dirty="0" smtClean="0"/>
              <a:t> causes </a:t>
            </a:r>
            <a:r>
              <a:rPr lang="es-ES" dirty="0" err="1" smtClean="0"/>
              <a:t>significant</a:t>
            </a:r>
            <a:r>
              <a:rPr lang="es-ES" dirty="0" smtClean="0"/>
              <a:t> </a:t>
            </a:r>
            <a:r>
              <a:rPr lang="es-ES" dirty="0" err="1" smtClean="0"/>
              <a:t>distress</a:t>
            </a:r>
            <a:r>
              <a:rPr lang="es-ES" dirty="0" smtClean="0"/>
              <a:t> </a:t>
            </a:r>
            <a:r>
              <a:rPr lang="es-ES" dirty="0" err="1" smtClean="0"/>
              <a:t>or</a:t>
            </a:r>
            <a:r>
              <a:rPr lang="es-ES" dirty="0" smtClean="0"/>
              <a:t> </a:t>
            </a:r>
            <a:r>
              <a:rPr lang="es-ES" dirty="0" err="1" smtClean="0"/>
              <a:t>impairment</a:t>
            </a:r>
            <a:r>
              <a:rPr lang="es-ES" dirty="0" smtClean="0"/>
              <a:t> in social, </a:t>
            </a:r>
            <a:r>
              <a:rPr lang="es-ES" dirty="0" err="1" smtClean="0"/>
              <a:t>occupational</a:t>
            </a:r>
            <a:r>
              <a:rPr lang="es-ES" dirty="0" smtClean="0"/>
              <a:t>, </a:t>
            </a:r>
            <a:r>
              <a:rPr lang="es-ES" dirty="0" err="1" smtClean="0"/>
              <a:t>or</a:t>
            </a:r>
            <a:r>
              <a:rPr lang="es-ES" dirty="0" smtClean="0"/>
              <a:t> </a:t>
            </a:r>
            <a:r>
              <a:rPr lang="es-ES" dirty="0" err="1" smtClean="0"/>
              <a:t>other</a:t>
            </a:r>
            <a:r>
              <a:rPr lang="es-ES" dirty="0" smtClean="0"/>
              <a:t> área of </a:t>
            </a:r>
            <a:r>
              <a:rPr lang="es-ES" dirty="0" err="1" smtClean="0"/>
              <a:t>functioning</a:t>
            </a:r>
            <a:r>
              <a:rPr lang="es-ES" dirty="0" smtClean="0"/>
              <a:t>. </a:t>
            </a:r>
            <a:r>
              <a:rPr lang="es-ES" dirty="0" err="1" smtClean="0"/>
              <a:t>Although</a:t>
            </a:r>
            <a:r>
              <a:rPr lang="es-ES" dirty="0" smtClean="0"/>
              <a:t> </a:t>
            </a:r>
            <a:r>
              <a:rPr lang="es-ES" dirty="0" err="1" smtClean="0"/>
              <a:t>the</a:t>
            </a:r>
            <a:r>
              <a:rPr lang="es-ES" dirty="0" smtClean="0"/>
              <a:t> </a:t>
            </a:r>
            <a:r>
              <a:rPr lang="es-ES" dirty="0" err="1" smtClean="0"/>
              <a:t>symptoms</a:t>
            </a:r>
            <a:r>
              <a:rPr lang="es-ES" dirty="0" smtClean="0"/>
              <a:t> </a:t>
            </a:r>
            <a:r>
              <a:rPr lang="es-ES" dirty="0" err="1" smtClean="0"/>
              <a:t>expressed</a:t>
            </a:r>
            <a:r>
              <a:rPr lang="es-ES" dirty="0" smtClean="0"/>
              <a:t> in </a:t>
            </a:r>
            <a:r>
              <a:rPr lang="es-ES" dirty="0" err="1" smtClean="0"/>
              <a:t>these</a:t>
            </a:r>
            <a:r>
              <a:rPr lang="es-ES" dirty="0" smtClean="0"/>
              <a:t> </a:t>
            </a:r>
            <a:r>
              <a:rPr lang="es-ES" dirty="0" err="1" smtClean="0"/>
              <a:t>disorders</a:t>
            </a:r>
            <a:r>
              <a:rPr lang="es-ES" dirty="0" smtClean="0"/>
              <a:t> </a:t>
            </a:r>
            <a:r>
              <a:rPr lang="es-ES" dirty="0" err="1" smtClean="0"/>
              <a:t>result</a:t>
            </a:r>
            <a:r>
              <a:rPr lang="es-ES" dirty="0" smtClean="0"/>
              <a:t> in </a:t>
            </a:r>
            <a:r>
              <a:rPr lang="es-ES" dirty="0" err="1" smtClean="0"/>
              <a:t>primary</a:t>
            </a:r>
            <a:r>
              <a:rPr lang="es-ES" dirty="0" smtClean="0"/>
              <a:t> and </a:t>
            </a:r>
            <a:r>
              <a:rPr lang="es-ES" dirty="0" err="1" smtClean="0"/>
              <a:t>secondary</a:t>
            </a:r>
            <a:r>
              <a:rPr lang="es-ES" dirty="0" smtClean="0"/>
              <a:t> </a:t>
            </a:r>
            <a:r>
              <a:rPr lang="es-ES" dirty="0" err="1" smtClean="0"/>
              <a:t>gains</a:t>
            </a:r>
            <a:r>
              <a:rPr lang="es-ES" dirty="0" smtClean="0"/>
              <a:t>, </a:t>
            </a:r>
            <a:r>
              <a:rPr lang="es-ES" dirty="0" err="1" smtClean="0"/>
              <a:t>these</a:t>
            </a:r>
            <a:r>
              <a:rPr lang="es-ES" dirty="0" smtClean="0"/>
              <a:t> </a:t>
            </a:r>
            <a:r>
              <a:rPr lang="es-ES" dirty="0" err="1" smtClean="0"/>
              <a:t>patients</a:t>
            </a:r>
            <a:r>
              <a:rPr lang="es-ES" dirty="0" smtClean="0"/>
              <a:t> </a:t>
            </a:r>
            <a:r>
              <a:rPr lang="es-ES" dirty="0" err="1" smtClean="0"/>
              <a:t>truly</a:t>
            </a:r>
            <a:r>
              <a:rPr lang="es-ES" dirty="0" smtClean="0"/>
              <a:t> </a:t>
            </a:r>
            <a:r>
              <a:rPr lang="es-ES" dirty="0" err="1" smtClean="0"/>
              <a:t>believe</a:t>
            </a:r>
            <a:r>
              <a:rPr lang="es-ES" dirty="0" smtClean="0"/>
              <a:t> </a:t>
            </a:r>
            <a:r>
              <a:rPr lang="es-ES" dirty="0" err="1" smtClean="0"/>
              <a:t>that</a:t>
            </a:r>
            <a:r>
              <a:rPr lang="es-ES" dirty="0" smtClean="0"/>
              <a:t> </a:t>
            </a:r>
            <a:r>
              <a:rPr lang="es-ES" dirty="0" err="1" smtClean="0"/>
              <a:t>their</a:t>
            </a:r>
            <a:r>
              <a:rPr lang="es-ES" dirty="0" smtClean="0"/>
              <a:t> </a:t>
            </a:r>
            <a:r>
              <a:rPr lang="es-ES" dirty="0" err="1" smtClean="0"/>
              <a:t>symptoms</a:t>
            </a:r>
            <a:r>
              <a:rPr lang="es-ES" dirty="0" smtClean="0"/>
              <a:t> are </a:t>
            </a:r>
            <a:r>
              <a:rPr lang="es-ES" dirty="0" err="1" smtClean="0"/>
              <a:t>due</a:t>
            </a:r>
            <a:r>
              <a:rPr lang="es-ES" dirty="0" smtClean="0"/>
              <a:t> to medical problema. </a:t>
            </a:r>
            <a:r>
              <a:rPr lang="es-ES" dirty="0" err="1" smtClean="0"/>
              <a:t>They</a:t>
            </a:r>
            <a:r>
              <a:rPr lang="es-ES" dirty="0" smtClean="0"/>
              <a:t> are </a:t>
            </a:r>
            <a:r>
              <a:rPr lang="es-ES" dirty="0" err="1" smtClean="0"/>
              <a:t>not</a:t>
            </a:r>
            <a:r>
              <a:rPr lang="es-ES" dirty="0" smtClean="0"/>
              <a:t> </a:t>
            </a:r>
            <a:r>
              <a:rPr lang="es-ES" dirty="0" err="1" smtClean="0"/>
              <a:t>consciously</a:t>
            </a:r>
            <a:r>
              <a:rPr lang="es-ES" dirty="0" smtClean="0"/>
              <a:t> </a:t>
            </a:r>
            <a:r>
              <a:rPr lang="es-ES" dirty="0" err="1" smtClean="0"/>
              <a:t>feigning</a:t>
            </a:r>
            <a:r>
              <a:rPr lang="es-ES" dirty="0" smtClean="0"/>
              <a:t> </a:t>
            </a:r>
            <a:r>
              <a:rPr lang="es-ES" dirty="0" err="1" smtClean="0"/>
              <a:t>symptoms</a:t>
            </a:r>
            <a:r>
              <a:rPr lang="es-ES" dirty="0" smtClean="0"/>
              <a:t>. </a:t>
            </a:r>
            <a:r>
              <a:rPr lang="es-ES" dirty="0" err="1" smtClean="0"/>
              <a:t>Mallingering</a:t>
            </a:r>
            <a:r>
              <a:rPr lang="es-ES" dirty="0" smtClean="0"/>
              <a:t>, </a:t>
            </a:r>
            <a:r>
              <a:rPr lang="es-ES" dirty="0" err="1" smtClean="0"/>
              <a:t>on</a:t>
            </a:r>
            <a:r>
              <a:rPr lang="es-ES" dirty="0" smtClean="0"/>
              <a:t> </a:t>
            </a:r>
            <a:r>
              <a:rPr lang="es-ES" dirty="0" err="1" smtClean="0"/>
              <a:t>the</a:t>
            </a:r>
            <a:r>
              <a:rPr lang="es-ES" dirty="0" smtClean="0"/>
              <a:t> </a:t>
            </a:r>
            <a:r>
              <a:rPr lang="es-ES" dirty="0" err="1" smtClean="0"/>
              <a:t>other</a:t>
            </a:r>
            <a:r>
              <a:rPr lang="es-ES" dirty="0" smtClean="0"/>
              <a:t> </a:t>
            </a:r>
            <a:r>
              <a:rPr lang="es-ES" dirty="0" err="1" smtClean="0"/>
              <a:t>hand</a:t>
            </a:r>
            <a:r>
              <a:rPr lang="es-ES" dirty="0" smtClean="0"/>
              <a:t>, </a:t>
            </a:r>
            <a:r>
              <a:rPr lang="es-ES" dirty="0" err="1" smtClean="0"/>
              <a:t>is</a:t>
            </a:r>
            <a:r>
              <a:rPr lang="es-ES" dirty="0" smtClean="0"/>
              <a:t> </a:t>
            </a:r>
            <a:r>
              <a:rPr lang="es-ES" dirty="0" err="1" smtClean="0"/>
              <a:t>when</a:t>
            </a:r>
            <a:r>
              <a:rPr lang="es-ES" dirty="0" smtClean="0"/>
              <a:t> </a:t>
            </a:r>
            <a:r>
              <a:rPr lang="es-ES" dirty="0" err="1" smtClean="0"/>
              <a:t>one</a:t>
            </a:r>
            <a:r>
              <a:rPr lang="es-ES" dirty="0" smtClean="0"/>
              <a:t> </a:t>
            </a:r>
            <a:r>
              <a:rPr lang="es-ES" dirty="0" err="1" smtClean="0"/>
              <a:t>consciously</a:t>
            </a:r>
            <a:r>
              <a:rPr lang="es-ES" dirty="0" smtClean="0"/>
              <a:t> </a:t>
            </a:r>
            <a:r>
              <a:rPr lang="es-ES" dirty="0" err="1" smtClean="0"/>
              <a:t>feigns</a:t>
            </a:r>
            <a:r>
              <a:rPr lang="es-ES" dirty="0" smtClean="0"/>
              <a:t> </a:t>
            </a:r>
            <a:r>
              <a:rPr lang="es-ES" dirty="0" err="1" smtClean="0"/>
              <a:t>symptoms</a:t>
            </a:r>
            <a:r>
              <a:rPr lang="es-ES" dirty="0" smtClean="0"/>
              <a:t> in </a:t>
            </a:r>
            <a:r>
              <a:rPr lang="es-ES" dirty="0" err="1" smtClean="0"/>
              <a:t>order</a:t>
            </a:r>
            <a:r>
              <a:rPr lang="es-ES" dirty="0" smtClean="0"/>
              <a:t> to </a:t>
            </a:r>
            <a:r>
              <a:rPr lang="es-ES" dirty="0" err="1" smtClean="0"/>
              <a:t>get</a:t>
            </a:r>
            <a:r>
              <a:rPr lang="es-ES" dirty="0" smtClean="0"/>
              <a:t> </a:t>
            </a:r>
            <a:r>
              <a:rPr lang="es-ES" dirty="0" err="1" smtClean="0"/>
              <a:t>somthing</a:t>
            </a:r>
            <a:r>
              <a:rPr lang="es-ES" dirty="0" smtClean="0"/>
              <a:t> (</a:t>
            </a:r>
            <a:r>
              <a:rPr lang="es-ES" dirty="0" err="1" smtClean="0"/>
              <a:t>eg</a:t>
            </a:r>
            <a:r>
              <a:rPr lang="es-ES" dirty="0" smtClean="0"/>
              <a:t>, </a:t>
            </a:r>
            <a:r>
              <a:rPr lang="es-ES" dirty="0" err="1" smtClean="0"/>
              <a:t>money</a:t>
            </a:r>
            <a:r>
              <a:rPr lang="es-ES" dirty="0" smtClean="0"/>
              <a:t>)</a:t>
            </a:r>
            <a:endParaRPr lang="es-ES" dirty="0"/>
          </a:p>
        </p:txBody>
      </p:sp>
    </p:spTree>
    <p:extLst>
      <p:ext uri="{BB962C8B-B14F-4D97-AF65-F5344CB8AC3E}">
        <p14:creationId xmlns:p14="http://schemas.microsoft.com/office/powerpoint/2010/main" val="35032650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CONVERSION DISORDER</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dirty="0" smtClean="0"/>
              <a:t>Presentation</a:t>
            </a:r>
          </a:p>
          <a:p>
            <a:pPr>
              <a:buFont typeface="Wingdings" pitchFamily="2" charset="2"/>
              <a:buChar char="§"/>
            </a:pPr>
            <a:r>
              <a:rPr lang="en-US" dirty="0" smtClean="0"/>
              <a:t>With motor sign or deficits-e.g. impaired coordination or balance, paralysis, localized weakness, difficulty swallowing, lump in throat, urinary retention.</a:t>
            </a:r>
          </a:p>
          <a:p>
            <a:pPr>
              <a:buFont typeface="Wingdings" pitchFamily="2" charset="2"/>
              <a:buChar char="§"/>
            </a:pPr>
            <a:r>
              <a:rPr lang="en-US" dirty="0" smtClean="0"/>
              <a:t>With sensory sign or deficits-loss of touch or pain sensation, double vision, blindness, deafness, hallucinations.</a:t>
            </a:r>
          </a:p>
          <a:p>
            <a:pPr>
              <a:buFont typeface="Wingdings" pitchFamily="2" charset="2"/>
              <a:buChar char="§"/>
            </a:pPr>
            <a:r>
              <a:rPr lang="en-US" dirty="0" smtClean="0"/>
              <a:t>With seizures or convulsion.</a:t>
            </a:r>
          </a:p>
          <a:p>
            <a:pPr>
              <a:buFont typeface="Wingdings" pitchFamily="2" charset="2"/>
              <a:buChar char="§"/>
            </a:pPr>
            <a:r>
              <a:rPr lang="en-US" dirty="0" smtClean="0"/>
              <a:t>With mixed presentation.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Body dysmorphic disorder</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90224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p>
        </p:txBody>
      </p:sp>
      <p:sp>
        <p:nvSpPr>
          <p:cNvPr id="3" name="Content Placeholder 2"/>
          <p:cNvSpPr>
            <a:spLocks noGrp="1"/>
          </p:cNvSpPr>
          <p:nvPr>
            <p:ph idx="1"/>
          </p:nvPr>
        </p:nvSpPr>
        <p:spPr/>
        <p:txBody>
          <a:bodyPr/>
          <a:lstStyle/>
          <a:p>
            <a:r>
              <a:rPr lang="en-US" b="1" dirty="0"/>
              <a:t>Body dysmorphic disorder</a:t>
            </a:r>
            <a:r>
              <a:rPr lang="en-US" dirty="0"/>
              <a:t> (</a:t>
            </a:r>
            <a:r>
              <a:rPr lang="en-US" b="1" dirty="0"/>
              <a:t>BDD</a:t>
            </a:r>
            <a:r>
              <a:rPr lang="en-US" dirty="0"/>
              <a:t>) is a mental disorder characterized by the obsessive idea that some aspect of one's own appearance is severely flawed, defective, or misshapen and warrants exceptional measures to hide or fix it.</a:t>
            </a:r>
          </a:p>
          <a:p>
            <a:endParaRPr lang="en-US" dirty="0"/>
          </a:p>
        </p:txBody>
      </p:sp>
    </p:spTree>
    <p:extLst>
      <p:ext uri="{BB962C8B-B14F-4D97-AF65-F5344CB8AC3E}">
        <p14:creationId xmlns:p14="http://schemas.microsoft.com/office/powerpoint/2010/main" val="3138337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After a medical evaluation to help rule out other medical conditions, your health care provider may make a referral to a mental health professional for further evaluation.</a:t>
            </a:r>
          </a:p>
          <a:p>
            <a:pPr marL="0" indent="0">
              <a:buNone/>
            </a:pPr>
            <a:r>
              <a:rPr lang="en-US" dirty="0"/>
              <a:t>Diagnosis of body dysmorphic disorder is typically based on:</a:t>
            </a:r>
          </a:p>
          <a:p>
            <a:r>
              <a:rPr lang="en-US" dirty="0"/>
              <a:t>A psychological evaluation that assesses risk factors and thoughts, feelings, and behaviors related to negative self-image</a:t>
            </a:r>
          </a:p>
          <a:p>
            <a:r>
              <a:rPr lang="en-US" dirty="0"/>
              <a:t>Personal, social, family and medical history</a:t>
            </a:r>
          </a:p>
          <a:p>
            <a:r>
              <a:rPr lang="en-US" dirty="0"/>
              <a:t>Symptoms listed in the Diagnostic and Statistical Manual of Mental Disorders (DSM-5), published by the American Psychiatric Association</a:t>
            </a:r>
          </a:p>
          <a:p>
            <a:endParaRPr lang="en-US" dirty="0"/>
          </a:p>
          <a:p>
            <a:endParaRPr lang="en-US" dirty="0"/>
          </a:p>
        </p:txBody>
      </p:sp>
    </p:spTree>
    <p:extLst>
      <p:ext uri="{BB962C8B-B14F-4D97-AF65-F5344CB8AC3E}">
        <p14:creationId xmlns:p14="http://schemas.microsoft.com/office/powerpoint/2010/main" val="1392282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Physical and Psychiatric presenting symptoms</a:t>
            </a:r>
          </a:p>
        </p:txBody>
      </p:sp>
      <p:sp>
        <p:nvSpPr>
          <p:cNvPr id="3" name="Content Placeholder 2"/>
          <p:cNvSpPr>
            <a:spLocks noGrp="1"/>
          </p:cNvSpPr>
          <p:nvPr>
            <p:ph idx="1"/>
          </p:nvPr>
        </p:nvSpPr>
        <p:spPr/>
        <p:txBody>
          <a:bodyPr/>
          <a:lstStyle/>
          <a:p>
            <a:r>
              <a:rPr lang="en-US" dirty="0"/>
              <a:t>Most common concerns involve facial flaws</a:t>
            </a:r>
          </a:p>
          <a:p>
            <a:r>
              <a:rPr lang="en-US" dirty="0"/>
              <a:t>Constant mirror-checking</a:t>
            </a:r>
          </a:p>
          <a:p>
            <a:r>
              <a:rPr lang="en-US" dirty="0"/>
              <a:t>Attempt to hide the alleged deformity</a:t>
            </a:r>
          </a:p>
          <a:p>
            <a:r>
              <a:rPr lang="en-US" dirty="0"/>
              <a:t>Housebound</a:t>
            </a:r>
          </a:p>
          <a:p>
            <a:r>
              <a:rPr lang="en-US" dirty="0"/>
              <a:t>Avoids social situations</a:t>
            </a:r>
          </a:p>
          <a:p>
            <a:r>
              <a:rPr lang="en-US" dirty="0"/>
              <a:t>Causes impairment in their level of functioning</a:t>
            </a:r>
          </a:p>
          <a:p>
            <a:endParaRPr lang="en-US" dirty="0"/>
          </a:p>
        </p:txBody>
      </p:sp>
    </p:spTree>
    <p:extLst>
      <p:ext uri="{BB962C8B-B14F-4D97-AF65-F5344CB8AC3E}">
        <p14:creationId xmlns:p14="http://schemas.microsoft.com/office/powerpoint/2010/main" val="551746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p>
        </p:txBody>
      </p:sp>
      <p:sp>
        <p:nvSpPr>
          <p:cNvPr id="3" name="Content Placeholder 2"/>
          <p:cNvSpPr>
            <a:spLocks noGrp="1"/>
          </p:cNvSpPr>
          <p:nvPr>
            <p:ph idx="1"/>
          </p:nvPr>
        </p:nvSpPr>
        <p:spPr/>
        <p:txBody>
          <a:bodyPr>
            <a:normAutofit fontScale="92500" lnSpcReduction="10000"/>
          </a:bodyPr>
          <a:lstStyle/>
          <a:p>
            <a:r>
              <a:rPr lang="en-US" dirty="0"/>
              <a:t>Treatment for body dysmorphic disorder often includes a combination of cognitive behavioral therapy( to help deal with stress of alleged imperfections as well as reality testing) and medications. Although there are no medications specifically approved by the Food and Drug Administration (FDA) to treat body dysmorphic disorder, medications used to treat other mental disorders, such as depression, can be effective. The use of SSRIs, TCAs.</a:t>
            </a:r>
          </a:p>
          <a:p>
            <a:endParaRPr lang="en-US" dirty="0"/>
          </a:p>
        </p:txBody>
      </p:sp>
    </p:spTree>
    <p:extLst>
      <p:ext uri="{BB962C8B-B14F-4D97-AF65-F5344CB8AC3E}">
        <p14:creationId xmlns:p14="http://schemas.microsoft.com/office/powerpoint/2010/main" val="9404742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Differential diagnosis</a:t>
            </a:r>
          </a:p>
        </p:txBody>
      </p:sp>
      <p:sp>
        <p:nvSpPr>
          <p:cNvPr id="3" name="Content Placeholder 2"/>
          <p:cNvSpPr>
            <a:spLocks noGrp="1"/>
          </p:cNvSpPr>
          <p:nvPr>
            <p:ph idx="1"/>
          </p:nvPr>
        </p:nvSpPr>
        <p:spPr/>
        <p:txBody>
          <a:bodyPr/>
          <a:lstStyle/>
          <a:p>
            <a:r>
              <a:rPr lang="en-US" dirty="0"/>
              <a:t>Medical: some types of brain damage, such as neglect syndrome</a:t>
            </a:r>
          </a:p>
          <a:p>
            <a:r>
              <a:rPr lang="en-US" dirty="0"/>
              <a:t>Psychiatric: anorexia, narcissistic personality disorder, OCD, Schizophrenia, delusional disorder  </a:t>
            </a:r>
          </a:p>
        </p:txBody>
      </p:sp>
    </p:spTree>
    <p:extLst>
      <p:ext uri="{BB962C8B-B14F-4D97-AF65-F5344CB8AC3E}">
        <p14:creationId xmlns:p14="http://schemas.microsoft.com/office/powerpoint/2010/main" val="39707637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304800"/>
            <a:ext cx="8229600" cy="533400"/>
          </a:xfrm>
        </p:spPr>
        <p:txBody>
          <a:bodyPr>
            <a:normAutofit fontScale="90000"/>
          </a:bodyPr>
          <a:lstStyle/>
          <a:p>
            <a:r>
              <a:rPr lang="es-ES" dirty="0" err="1" smtClean="0"/>
              <a:t>Pain</a:t>
            </a:r>
            <a:r>
              <a:rPr lang="es-ES" dirty="0" smtClean="0"/>
              <a:t> </a:t>
            </a:r>
            <a:r>
              <a:rPr lang="es-ES" dirty="0" err="1" smtClean="0"/>
              <a:t>Disorders</a:t>
            </a:r>
            <a:endParaRPr lang="es-ES" dirty="0"/>
          </a:p>
        </p:txBody>
      </p:sp>
      <p:sp>
        <p:nvSpPr>
          <p:cNvPr id="3" name="Marcador de contenido 2"/>
          <p:cNvSpPr>
            <a:spLocks noGrp="1"/>
          </p:cNvSpPr>
          <p:nvPr>
            <p:ph idx="1"/>
          </p:nvPr>
        </p:nvSpPr>
        <p:spPr>
          <a:xfrm>
            <a:off x="76200" y="838200"/>
            <a:ext cx="9049603" cy="5867400"/>
          </a:xfrm>
        </p:spPr>
        <p:txBody>
          <a:bodyPr/>
          <a:lstStyle/>
          <a:p>
            <a:r>
              <a:rPr lang="es-ES" dirty="0" err="1" smtClean="0"/>
              <a:t>Patients</a:t>
            </a:r>
            <a:r>
              <a:rPr lang="es-ES" dirty="0" smtClean="0"/>
              <a:t> </a:t>
            </a:r>
            <a:r>
              <a:rPr lang="es-ES" dirty="0" err="1" smtClean="0"/>
              <a:t>with</a:t>
            </a:r>
            <a:r>
              <a:rPr lang="es-ES" dirty="0" smtClean="0"/>
              <a:t> </a:t>
            </a:r>
            <a:r>
              <a:rPr lang="es-ES" dirty="0" err="1" smtClean="0"/>
              <a:t>pain</a:t>
            </a:r>
            <a:r>
              <a:rPr lang="es-ES" dirty="0" smtClean="0"/>
              <a:t> </a:t>
            </a:r>
            <a:r>
              <a:rPr lang="es-ES" dirty="0" err="1" smtClean="0"/>
              <a:t>disorder</a:t>
            </a:r>
            <a:r>
              <a:rPr lang="es-ES" dirty="0" smtClean="0"/>
              <a:t> </a:t>
            </a:r>
            <a:r>
              <a:rPr lang="es-ES" dirty="0" err="1" smtClean="0"/>
              <a:t>have</a:t>
            </a:r>
            <a:r>
              <a:rPr lang="es-ES" dirty="0" smtClean="0"/>
              <a:t> </a:t>
            </a:r>
            <a:r>
              <a:rPr lang="es-ES" dirty="0" err="1" smtClean="0"/>
              <a:t>prolonged</a:t>
            </a:r>
            <a:r>
              <a:rPr lang="es-ES" dirty="0" smtClean="0"/>
              <a:t>, </a:t>
            </a:r>
            <a:r>
              <a:rPr lang="es-ES" dirty="0" err="1" smtClean="0"/>
              <a:t>severe</a:t>
            </a:r>
            <a:r>
              <a:rPr lang="es-ES" dirty="0" smtClean="0"/>
              <a:t> </a:t>
            </a:r>
            <a:r>
              <a:rPr lang="es-ES" dirty="0" err="1" smtClean="0"/>
              <a:t>discomfort</a:t>
            </a:r>
            <a:r>
              <a:rPr lang="es-ES" dirty="0" smtClean="0"/>
              <a:t> </a:t>
            </a:r>
            <a:r>
              <a:rPr lang="es-ES" dirty="0" err="1" smtClean="0"/>
              <a:t>without</a:t>
            </a:r>
            <a:r>
              <a:rPr lang="es-ES" dirty="0" smtClean="0"/>
              <a:t> </a:t>
            </a:r>
            <a:r>
              <a:rPr lang="es-ES" dirty="0" err="1" smtClean="0"/>
              <a:t>an</a:t>
            </a:r>
            <a:r>
              <a:rPr lang="es-ES" dirty="0" smtClean="0"/>
              <a:t> </a:t>
            </a:r>
            <a:r>
              <a:rPr lang="es-ES" dirty="0" err="1" smtClean="0"/>
              <a:t>adquate</a:t>
            </a:r>
            <a:r>
              <a:rPr lang="es-ES" dirty="0" smtClean="0"/>
              <a:t> medical </a:t>
            </a:r>
            <a:r>
              <a:rPr lang="es-ES" dirty="0" err="1" smtClean="0"/>
              <a:t>explanation</a:t>
            </a:r>
            <a:endParaRPr lang="es-ES" dirty="0" smtClean="0"/>
          </a:p>
          <a:p>
            <a:r>
              <a:rPr lang="es-ES" dirty="0" err="1" smtClean="0"/>
              <a:t>The</a:t>
            </a:r>
            <a:r>
              <a:rPr lang="es-ES" dirty="0" smtClean="0"/>
              <a:t> </a:t>
            </a:r>
            <a:r>
              <a:rPr lang="es-ES" dirty="0" err="1" smtClean="0"/>
              <a:t>pain</a:t>
            </a:r>
            <a:r>
              <a:rPr lang="es-ES" dirty="0" smtClean="0"/>
              <a:t> </a:t>
            </a:r>
            <a:r>
              <a:rPr lang="es-ES" dirty="0" err="1" smtClean="0"/>
              <a:t>often</a:t>
            </a:r>
            <a:r>
              <a:rPr lang="es-ES" dirty="0" smtClean="0"/>
              <a:t> </a:t>
            </a:r>
            <a:r>
              <a:rPr lang="es-ES" dirty="0" err="1" smtClean="0"/>
              <a:t>coexists</a:t>
            </a:r>
            <a:r>
              <a:rPr lang="es-ES" dirty="0" smtClean="0"/>
              <a:t> </a:t>
            </a:r>
            <a:r>
              <a:rPr lang="es-ES" dirty="0" err="1" smtClean="0"/>
              <a:t>with</a:t>
            </a:r>
            <a:r>
              <a:rPr lang="es-ES" dirty="0" smtClean="0"/>
              <a:t> a medical </a:t>
            </a:r>
            <a:r>
              <a:rPr lang="es-ES" dirty="0" err="1" smtClean="0"/>
              <a:t>condition</a:t>
            </a:r>
            <a:r>
              <a:rPr lang="es-ES" dirty="0" smtClean="0"/>
              <a:t> </a:t>
            </a:r>
            <a:r>
              <a:rPr lang="es-ES" dirty="0" err="1" smtClean="0"/>
              <a:t>but</a:t>
            </a:r>
            <a:r>
              <a:rPr lang="es-ES" dirty="0" smtClean="0"/>
              <a:t> </a:t>
            </a:r>
            <a:r>
              <a:rPr lang="es-ES" dirty="0" err="1" smtClean="0"/>
              <a:t>is</a:t>
            </a:r>
            <a:r>
              <a:rPr lang="es-ES" dirty="0" smtClean="0"/>
              <a:t> </a:t>
            </a:r>
            <a:r>
              <a:rPr lang="es-ES" dirty="0" err="1" smtClean="0"/>
              <a:t>not</a:t>
            </a:r>
            <a:r>
              <a:rPr lang="es-ES" dirty="0" smtClean="0"/>
              <a:t> </a:t>
            </a:r>
            <a:r>
              <a:rPr lang="es-ES" dirty="0" err="1" smtClean="0"/>
              <a:t>directly</a:t>
            </a:r>
            <a:r>
              <a:rPr lang="es-ES" dirty="0" smtClean="0"/>
              <a:t> </a:t>
            </a:r>
            <a:r>
              <a:rPr lang="es-ES" dirty="0" err="1" smtClean="0"/>
              <a:t>caused</a:t>
            </a:r>
            <a:r>
              <a:rPr lang="es-ES" dirty="0" smtClean="0"/>
              <a:t> </a:t>
            </a:r>
            <a:r>
              <a:rPr lang="es-ES" dirty="0" err="1" smtClean="0"/>
              <a:t>by</a:t>
            </a:r>
            <a:r>
              <a:rPr lang="es-ES" dirty="0" smtClean="0"/>
              <a:t> </a:t>
            </a:r>
            <a:r>
              <a:rPr lang="es-ES" dirty="0" err="1" smtClean="0"/>
              <a:t>it</a:t>
            </a:r>
            <a:r>
              <a:rPr lang="es-ES" dirty="0" smtClean="0"/>
              <a:t> </a:t>
            </a:r>
            <a:r>
              <a:rPr lang="es-ES" dirty="0" err="1" smtClean="0"/>
              <a:t>or</a:t>
            </a:r>
            <a:r>
              <a:rPr lang="es-ES" dirty="0" smtClean="0"/>
              <a:t> </a:t>
            </a:r>
            <a:r>
              <a:rPr lang="es-ES" dirty="0" err="1" smtClean="0"/>
              <a:t>not</a:t>
            </a:r>
            <a:r>
              <a:rPr lang="es-ES" dirty="0" smtClean="0"/>
              <a:t> </a:t>
            </a:r>
            <a:r>
              <a:rPr lang="es-ES" dirty="0" err="1" smtClean="0"/>
              <a:t>fully</a:t>
            </a:r>
            <a:r>
              <a:rPr lang="es-ES" dirty="0" smtClean="0"/>
              <a:t> </a:t>
            </a:r>
            <a:r>
              <a:rPr lang="es-ES" dirty="0" err="1" smtClean="0"/>
              <a:t>accounted</a:t>
            </a:r>
            <a:r>
              <a:rPr lang="es-ES" dirty="0" smtClean="0"/>
              <a:t> </a:t>
            </a:r>
            <a:r>
              <a:rPr lang="es-ES" dirty="0" err="1" smtClean="0"/>
              <a:t>for</a:t>
            </a:r>
            <a:r>
              <a:rPr lang="es-ES" dirty="0" smtClean="0"/>
              <a:t> </a:t>
            </a:r>
            <a:r>
              <a:rPr lang="es-ES" dirty="0" err="1" smtClean="0"/>
              <a:t>by</a:t>
            </a:r>
            <a:r>
              <a:rPr lang="es-ES" dirty="0" smtClean="0"/>
              <a:t> </a:t>
            </a:r>
            <a:r>
              <a:rPr lang="es-ES" dirty="0" err="1" smtClean="0"/>
              <a:t>it</a:t>
            </a:r>
            <a:endParaRPr lang="es-ES" dirty="0" smtClean="0"/>
          </a:p>
          <a:p>
            <a:r>
              <a:rPr lang="es-ES" dirty="0" err="1" smtClean="0"/>
              <a:t>Patients</a:t>
            </a:r>
            <a:r>
              <a:rPr lang="es-ES" dirty="0" smtClean="0"/>
              <a:t> </a:t>
            </a:r>
            <a:r>
              <a:rPr lang="es-ES" dirty="0" err="1" smtClean="0"/>
              <a:t>often</a:t>
            </a:r>
            <a:r>
              <a:rPr lang="es-ES" dirty="0" smtClean="0"/>
              <a:t> </a:t>
            </a:r>
            <a:r>
              <a:rPr lang="es-ES" dirty="0" err="1" smtClean="0"/>
              <a:t>have</a:t>
            </a:r>
            <a:r>
              <a:rPr lang="es-ES" dirty="0" smtClean="0"/>
              <a:t> a </a:t>
            </a:r>
            <a:r>
              <a:rPr lang="es-ES" dirty="0" err="1" smtClean="0"/>
              <a:t>history</a:t>
            </a:r>
            <a:r>
              <a:rPr lang="es-ES" dirty="0" smtClean="0"/>
              <a:t> of </a:t>
            </a:r>
            <a:r>
              <a:rPr lang="es-ES" dirty="0" err="1" smtClean="0"/>
              <a:t>multiple</a:t>
            </a:r>
            <a:r>
              <a:rPr lang="es-ES" dirty="0" smtClean="0"/>
              <a:t> </a:t>
            </a:r>
            <a:r>
              <a:rPr lang="es-ES" dirty="0" err="1" smtClean="0"/>
              <a:t>visits</a:t>
            </a:r>
            <a:r>
              <a:rPr lang="es-ES" dirty="0" smtClean="0"/>
              <a:t> to </a:t>
            </a:r>
            <a:r>
              <a:rPr lang="es-ES" dirty="0" err="1" smtClean="0"/>
              <a:t>doctors</a:t>
            </a:r>
            <a:r>
              <a:rPr lang="es-ES" dirty="0" smtClean="0"/>
              <a:t>.</a:t>
            </a:r>
            <a:endParaRPr lang="es-ES" dirty="0"/>
          </a:p>
        </p:txBody>
      </p:sp>
    </p:spTree>
    <p:extLst>
      <p:ext uri="{BB962C8B-B14F-4D97-AF65-F5344CB8AC3E}">
        <p14:creationId xmlns:p14="http://schemas.microsoft.com/office/powerpoint/2010/main" val="31078777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15962"/>
          </a:xfrm>
        </p:spPr>
        <p:txBody>
          <a:bodyPr>
            <a:normAutofit fontScale="90000"/>
          </a:bodyPr>
          <a:lstStyle/>
          <a:p>
            <a:r>
              <a:rPr lang="es-ES" dirty="0" err="1" smtClean="0"/>
              <a:t>Pain</a:t>
            </a:r>
            <a:r>
              <a:rPr lang="es-ES" dirty="0" smtClean="0"/>
              <a:t> </a:t>
            </a:r>
            <a:r>
              <a:rPr lang="es-ES" dirty="0" err="1" smtClean="0"/>
              <a:t>disorder</a:t>
            </a:r>
            <a:r>
              <a:rPr lang="es-ES" dirty="0" smtClean="0"/>
              <a:t>, </a:t>
            </a:r>
            <a:r>
              <a:rPr lang="es-ES" dirty="0" err="1" smtClean="0"/>
              <a:t>Dx</a:t>
            </a:r>
            <a:r>
              <a:rPr lang="es-ES" dirty="0" smtClean="0"/>
              <a:t> and DSM-IV </a:t>
            </a:r>
            <a:r>
              <a:rPr lang="es-ES" dirty="0" err="1" smtClean="0"/>
              <a:t>Criteria</a:t>
            </a:r>
            <a:endParaRPr lang="es-ES" dirty="0"/>
          </a:p>
        </p:txBody>
      </p:sp>
      <p:sp>
        <p:nvSpPr>
          <p:cNvPr id="3" name="Marcador de contenido 2"/>
          <p:cNvSpPr>
            <a:spLocks noGrp="1"/>
          </p:cNvSpPr>
          <p:nvPr>
            <p:ph idx="1"/>
          </p:nvPr>
        </p:nvSpPr>
        <p:spPr>
          <a:xfrm>
            <a:off x="228600" y="1143000"/>
            <a:ext cx="8686800" cy="5562600"/>
          </a:xfrm>
        </p:spPr>
        <p:txBody>
          <a:bodyPr/>
          <a:lstStyle/>
          <a:p>
            <a:r>
              <a:rPr lang="es-ES" dirty="0" err="1" smtClean="0"/>
              <a:t>Patient</a:t>
            </a:r>
            <a:r>
              <a:rPr lang="es-ES" dirty="0" smtClean="0"/>
              <a:t> </a:t>
            </a:r>
            <a:r>
              <a:rPr lang="es-ES" dirty="0" err="1" smtClean="0"/>
              <a:t>main</a:t>
            </a:r>
            <a:r>
              <a:rPr lang="es-ES" dirty="0" smtClean="0"/>
              <a:t> </a:t>
            </a:r>
            <a:r>
              <a:rPr lang="es-ES" dirty="0" err="1" smtClean="0"/>
              <a:t>complaint</a:t>
            </a:r>
            <a:r>
              <a:rPr lang="es-ES" dirty="0" smtClean="0"/>
              <a:t> </a:t>
            </a:r>
            <a:r>
              <a:rPr lang="es-ES" dirty="0" err="1" smtClean="0"/>
              <a:t>is</a:t>
            </a:r>
            <a:r>
              <a:rPr lang="es-ES" dirty="0" smtClean="0"/>
              <a:t> </a:t>
            </a:r>
            <a:r>
              <a:rPr lang="es-ES" dirty="0" err="1" smtClean="0"/>
              <a:t>pain</a:t>
            </a:r>
            <a:r>
              <a:rPr lang="es-ES" dirty="0" smtClean="0"/>
              <a:t> at </a:t>
            </a:r>
            <a:r>
              <a:rPr lang="es-ES" dirty="0" err="1" smtClean="0"/>
              <a:t>one</a:t>
            </a:r>
            <a:r>
              <a:rPr lang="es-ES" dirty="0" smtClean="0"/>
              <a:t> </a:t>
            </a:r>
            <a:r>
              <a:rPr lang="es-ES" dirty="0" err="1" smtClean="0"/>
              <a:t>or</a:t>
            </a:r>
            <a:r>
              <a:rPr lang="es-ES" dirty="0" smtClean="0"/>
              <a:t> more </a:t>
            </a:r>
            <a:r>
              <a:rPr lang="es-ES" dirty="0" err="1" smtClean="0"/>
              <a:t>anatomic</a:t>
            </a:r>
            <a:r>
              <a:rPr lang="es-ES" dirty="0" smtClean="0"/>
              <a:t> </a:t>
            </a:r>
            <a:r>
              <a:rPr lang="es-ES" dirty="0" err="1" smtClean="0"/>
              <a:t>sites</a:t>
            </a:r>
            <a:r>
              <a:rPr lang="es-ES" dirty="0" smtClean="0"/>
              <a:t>, of </a:t>
            </a:r>
            <a:r>
              <a:rPr lang="es-ES" dirty="0" err="1" smtClean="0"/>
              <a:t>sufficient</a:t>
            </a:r>
            <a:r>
              <a:rPr lang="es-ES" dirty="0" smtClean="0"/>
              <a:t> </a:t>
            </a:r>
            <a:r>
              <a:rPr lang="es-ES" dirty="0" err="1" smtClean="0"/>
              <a:t>severity</a:t>
            </a:r>
            <a:r>
              <a:rPr lang="es-ES" dirty="0" smtClean="0"/>
              <a:t> to warrant </a:t>
            </a:r>
            <a:r>
              <a:rPr lang="es-ES" dirty="0" err="1" smtClean="0"/>
              <a:t>clinical</a:t>
            </a:r>
            <a:r>
              <a:rPr lang="es-ES" dirty="0" smtClean="0"/>
              <a:t> </a:t>
            </a:r>
            <a:r>
              <a:rPr lang="es-ES" dirty="0" err="1" smtClean="0"/>
              <a:t>attention</a:t>
            </a:r>
            <a:r>
              <a:rPr lang="es-ES" dirty="0" smtClean="0"/>
              <a:t>.</a:t>
            </a:r>
          </a:p>
          <a:p>
            <a:r>
              <a:rPr lang="es-ES" dirty="0" err="1" smtClean="0"/>
              <a:t>The</a:t>
            </a:r>
            <a:r>
              <a:rPr lang="es-ES" dirty="0" smtClean="0"/>
              <a:t> </a:t>
            </a:r>
            <a:r>
              <a:rPr lang="es-ES" dirty="0" err="1" smtClean="0"/>
              <a:t>pain</a:t>
            </a:r>
            <a:r>
              <a:rPr lang="es-ES" dirty="0" smtClean="0"/>
              <a:t> causes </a:t>
            </a:r>
            <a:r>
              <a:rPr lang="es-ES" dirty="0" err="1" smtClean="0"/>
              <a:t>significant</a:t>
            </a:r>
            <a:r>
              <a:rPr lang="es-ES" dirty="0" smtClean="0"/>
              <a:t> </a:t>
            </a:r>
            <a:r>
              <a:rPr lang="es-ES" dirty="0" err="1" smtClean="0"/>
              <a:t>distress</a:t>
            </a:r>
            <a:r>
              <a:rPr lang="es-ES" dirty="0" smtClean="0"/>
              <a:t> </a:t>
            </a:r>
            <a:r>
              <a:rPr lang="es-ES" dirty="0" err="1" smtClean="0"/>
              <a:t>or</a:t>
            </a:r>
            <a:r>
              <a:rPr lang="es-ES" dirty="0" smtClean="0"/>
              <a:t> </a:t>
            </a:r>
            <a:r>
              <a:rPr lang="es-ES" dirty="0" err="1" smtClean="0"/>
              <a:t>impairment</a:t>
            </a:r>
            <a:r>
              <a:rPr lang="es-ES" dirty="0" smtClean="0"/>
              <a:t> in </a:t>
            </a:r>
            <a:r>
              <a:rPr lang="es-ES" dirty="0" err="1" smtClean="0"/>
              <a:t>the</a:t>
            </a:r>
            <a:r>
              <a:rPr lang="es-ES" dirty="0" smtClean="0"/>
              <a:t> </a:t>
            </a:r>
            <a:r>
              <a:rPr lang="es-ES" dirty="0" err="1" smtClean="0"/>
              <a:t>patient’slife</a:t>
            </a:r>
            <a:r>
              <a:rPr lang="es-ES" dirty="0" smtClean="0"/>
              <a:t>.</a:t>
            </a:r>
          </a:p>
          <a:p>
            <a:r>
              <a:rPr lang="es-ES" dirty="0" err="1" smtClean="0"/>
              <a:t>Psychological</a:t>
            </a:r>
            <a:r>
              <a:rPr lang="es-ES" dirty="0" smtClean="0"/>
              <a:t> </a:t>
            </a:r>
            <a:r>
              <a:rPr lang="es-ES" dirty="0" err="1" smtClean="0"/>
              <a:t>factors</a:t>
            </a:r>
            <a:r>
              <a:rPr lang="es-ES" dirty="0" smtClean="0"/>
              <a:t> </a:t>
            </a:r>
            <a:r>
              <a:rPr lang="es-ES" dirty="0" err="1" smtClean="0"/>
              <a:t>play</a:t>
            </a:r>
            <a:r>
              <a:rPr lang="es-ES" dirty="0" smtClean="0"/>
              <a:t> </a:t>
            </a:r>
            <a:r>
              <a:rPr lang="es-ES" dirty="0" err="1" smtClean="0"/>
              <a:t>an</a:t>
            </a:r>
            <a:r>
              <a:rPr lang="es-ES" dirty="0" smtClean="0"/>
              <a:t> </a:t>
            </a:r>
            <a:r>
              <a:rPr lang="es-ES" dirty="0" err="1" smtClean="0"/>
              <a:t>important</a:t>
            </a:r>
            <a:r>
              <a:rPr lang="es-ES" dirty="0" smtClean="0"/>
              <a:t> role in </a:t>
            </a:r>
            <a:r>
              <a:rPr lang="es-ES" dirty="0" err="1" smtClean="0"/>
              <a:t>the</a:t>
            </a:r>
            <a:r>
              <a:rPr lang="es-ES" dirty="0" smtClean="0"/>
              <a:t> </a:t>
            </a:r>
            <a:r>
              <a:rPr lang="es-ES" dirty="0" err="1" smtClean="0"/>
              <a:t>pain</a:t>
            </a:r>
            <a:endParaRPr lang="es-ES" dirty="0" smtClean="0"/>
          </a:p>
          <a:p>
            <a:r>
              <a:rPr lang="es-ES" dirty="0" err="1" smtClean="0"/>
              <a:t>Not</a:t>
            </a:r>
            <a:r>
              <a:rPr lang="es-ES" dirty="0" smtClean="0"/>
              <a:t> </a:t>
            </a:r>
            <a:r>
              <a:rPr lang="es-ES" dirty="0" err="1" smtClean="0"/>
              <a:t>intentionally</a:t>
            </a:r>
            <a:r>
              <a:rPr lang="es-ES" dirty="0" smtClean="0"/>
              <a:t> </a:t>
            </a:r>
            <a:r>
              <a:rPr lang="es-ES" dirty="0" err="1" smtClean="0"/>
              <a:t>produced</a:t>
            </a:r>
            <a:endParaRPr lang="es-ES" dirty="0" smtClean="0"/>
          </a:p>
          <a:p>
            <a:r>
              <a:rPr lang="es-ES" dirty="0" err="1" smtClean="0"/>
              <a:t>Not</a:t>
            </a:r>
            <a:r>
              <a:rPr lang="es-ES" dirty="0" smtClean="0"/>
              <a:t> </a:t>
            </a:r>
            <a:r>
              <a:rPr lang="es-ES" dirty="0" err="1" smtClean="0"/>
              <a:t>better</a:t>
            </a:r>
            <a:r>
              <a:rPr lang="es-ES" dirty="0" smtClean="0"/>
              <a:t> </a:t>
            </a:r>
            <a:r>
              <a:rPr lang="es-ES" dirty="0" err="1" smtClean="0"/>
              <a:t>account</a:t>
            </a:r>
            <a:r>
              <a:rPr lang="es-ES" dirty="0" smtClean="0"/>
              <a:t> </a:t>
            </a:r>
            <a:r>
              <a:rPr lang="es-ES" dirty="0" err="1" smtClean="0"/>
              <a:t>for</a:t>
            </a:r>
            <a:r>
              <a:rPr lang="es-ES" dirty="0" smtClean="0"/>
              <a:t> </a:t>
            </a:r>
            <a:r>
              <a:rPr lang="es-ES" dirty="0" err="1" smtClean="0"/>
              <a:t>by</a:t>
            </a:r>
            <a:r>
              <a:rPr lang="es-ES" dirty="0" smtClean="0"/>
              <a:t> a mental </a:t>
            </a:r>
            <a:r>
              <a:rPr lang="es-ES" dirty="0" err="1" smtClean="0"/>
              <a:t>disorder</a:t>
            </a:r>
            <a:r>
              <a:rPr lang="es-ES" dirty="0" smtClean="0"/>
              <a:t> </a:t>
            </a:r>
            <a:r>
              <a:rPr lang="es-ES" dirty="0" err="1" smtClean="0"/>
              <a:t>or</a:t>
            </a:r>
            <a:r>
              <a:rPr lang="es-ES" dirty="0" smtClean="0"/>
              <a:t> </a:t>
            </a:r>
            <a:r>
              <a:rPr lang="es-ES" dirty="0" err="1" smtClean="0"/>
              <a:t>meet</a:t>
            </a:r>
            <a:r>
              <a:rPr lang="es-ES" dirty="0" smtClean="0"/>
              <a:t> </a:t>
            </a:r>
            <a:r>
              <a:rPr lang="es-ES" dirty="0" err="1" smtClean="0"/>
              <a:t>criteria</a:t>
            </a:r>
            <a:r>
              <a:rPr lang="es-ES" dirty="0" smtClean="0"/>
              <a:t> </a:t>
            </a:r>
            <a:r>
              <a:rPr lang="es-ES" dirty="0" err="1" smtClean="0"/>
              <a:t>for</a:t>
            </a:r>
            <a:r>
              <a:rPr lang="es-ES" dirty="0" smtClean="0"/>
              <a:t> </a:t>
            </a:r>
            <a:r>
              <a:rPr lang="es-ES" dirty="0" err="1" smtClean="0"/>
              <a:t>dyspareunia</a:t>
            </a:r>
            <a:r>
              <a:rPr lang="es-ES" dirty="0" smtClean="0"/>
              <a:t>.</a:t>
            </a:r>
            <a:endParaRPr lang="es-ES" dirty="0"/>
          </a:p>
        </p:txBody>
      </p:sp>
    </p:spTree>
    <p:extLst>
      <p:ext uri="{BB962C8B-B14F-4D97-AF65-F5344CB8AC3E}">
        <p14:creationId xmlns:p14="http://schemas.microsoft.com/office/powerpoint/2010/main" val="26427809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06362"/>
          </a:xfrm>
        </p:spPr>
        <p:txBody>
          <a:bodyPr>
            <a:normAutofit fontScale="90000"/>
          </a:bodyPr>
          <a:lstStyle/>
          <a:p>
            <a:endParaRPr lang="es-ES" dirty="0"/>
          </a:p>
        </p:txBody>
      </p:sp>
      <p:sp>
        <p:nvSpPr>
          <p:cNvPr id="3" name="Marcador de contenido 2"/>
          <p:cNvSpPr>
            <a:spLocks noGrp="1"/>
          </p:cNvSpPr>
          <p:nvPr>
            <p:ph idx="1"/>
          </p:nvPr>
        </p:nvSpPr>
        <p:spPr>
          <a:xfrm>
            <a:off x="152400" y="381000"/>
            <a:ext cx="8839200" cy="6324600"/>
          </a:xfrm>
        </p:spPr>
        <p:txBody>
          <a:bodyPr>
            <a:normAutofit fontScale="92500" lnSpcReduction="10000"/>
          </a:bodyPr>
          <a:lstStyle/>
          <a:p>
            <a:pPr marL="0" indent="0">
              <a:buNone/>
            </a:pPr>
            <a:r>
              <a:rPr lang="es-ES" b="1" dirty="0" err="1" smtClean="0"/>
              <a:t>Epidemiology</a:t>
            </a:r>
            <a:r>
              <a:rPr lang="es-ES" b="1" dirty="0" smtClean="0"/>
              <a:t>.- </a:t>
            </a:r>
            <a:r>
              <a:rPr lang="es-ES" dirty="0" err="1" smtClean="0"/>
              <a:t>Women</a:t>
            </a:r>
            <a:r>
              <a:rPr lang="es-ES" dirty="0" smtClean="0"/>
              <a:t> are 2 times as </a:t>
            </a:r>
            <a:r>
              <a:rPr lang="es-ES" dirty="0" err="1" smtClean="0"/>
              <a:t>likely</a:t>
            </a:r>
            <a:r>
              <a:rPr lang="es-ES" dirty="0" smtClean="0"/>
              <a:t> as </a:t>
            </a:r>
            <a:r>
              <a:rPr lang="es-ES" dirty="0" err="1" smtClean="0"/>
              <a:t>men</a:t>
            </a:r>
            <a:r>
              <a:rPr lang="es-ES" dirty="0" smtClean="0"/>
              <a:t> to </a:t>
            </a:r>
            <a:r>
              <a:rPr lang="es-ES" dirty="0" err="1" smtClean="0"/>
              <a:t>have</a:t>
            </a:r>
            <a:r>
              <a:rPr lang="es-ES" dirty="0" smtClean="0"/>
              <a:t> </a:t>
            </a:r>
            <a:r>
              <a:rPr lang="es-ES" dirty="0" err="1" smtClean="0"/>
              <a:t>pain</a:t>
            </a:r>
            <a:r>
              <a:rPr lang="es-ES" dirty="0" smtClean="0"/>
              <a:t> </a:t>
            </a:r>
            <a:r>
              <a:rPr lang="es-ES" dirty="0" err="1" smtClean="0"/>
              <a:t>disorder</a:t>
            </a:r>
            <a:r>
              <a:rPr lang="es-ES" dirty="0" smtClean="0"/>
              <a:t>.</a:t>
            </a:r>
          </a:p>
          <a:p>
            <a:pPr marL="0" indent="0">
              <a:buNone/>
            </a:pPr>
            <a:r>
              <a:rPr lang="es-ES" dirty="0" err="1" smtClean="0"/>
              <a:t>Average</a:t>
            </a:r>
            <a:r>
              <a:rPr lang="es-ES" dirty="0" smtClean="0"/>
              <a:t> </a:t>
            </a:r>
            <a:r>
              <a:rPr lang="es-ES" dirty="0" err="1" smtClean="0"/>
              <a:t>age</a:t>
            </a:r>
            <a:r>
              <a:rPr lang="es-ES" dirty="0" smtClean="0"/>
              <a:t> </a:t>
            </a:r>
            <a:r>
              <a:rPr lang="es-ES" dirty="0" err="1" smtClean="0"/>
              <a:t>onset</a:t>
            </a:r>
            <a:r>
              <a:rPr lang="es-ES" dirty="0" smtClean="0"/>
              <a:t> 30 – 50 </a:t>
            </a:r>
          </a:p>
          <a:p>
            <a:pPr marL="0" indent="0">
              <a:buNone/>
            </a:pPr>
            <a:r>
              <a:rPr lang="es-ES" dirty="0" smtClean="0"/>
              <a:t>High in </a:t>
            </a:r>
            <a:r>
              <a:rPr lang="es-ES" dirty="0" err="1" smtClean="0"/>
              <a:t>first</a:t>
            </a:r>
            <a:r>
              <a:rPr lang="es-ES" dirty="0" smtClean="0"/>
              <a:t> </a:t>
            </a:r>
            <a:r>
              <a:rPr lang="es-ES" dirty="0" err="1" smtClean="0"/>
              <a:t>degree</a:t>
            </a:r>
            <a:r>
              <a:rPr lang="es-ES" dirty="0" smtClean="0"/>
              <a:t> </a:t>
            </a:r>
            <a:r>
              <a:rPr lang="es-ES" dirty="0" err="1" smtClean="0"/>
              <a:t>relatives</a:t>
            </a:r>
            <a:r>
              <a:rPr lang="es-ES" dirty="0" smtClean="0"/>
              <a:t>.</a:t>
            </a:r>
          </a:p>
          <a:p>
            <a:pPr marL="0" indent="0">
              <a:buNone/>
            </a:pPr>
            <a:r>
              <a:rPr lang="es-ES" dirty="0" err="1" smtClean="0"/>
              <a:t>Patients</a:t>
            </a:r>
            <a:r>
              <a:rPr lang="es-ES" dirty="0" smtClean="0"/>
              <a:t> </a:t>
            </a:r>
            <a:r>
              <a:rPr lang="es-ES" dirty="0" err="1" smtClean="0"/>
              <a:t>have</a:t>
            </a:r>
            <a:r>
              <a:rPr lang="es-ES" dirty="0" smtClean="0"/>
              <a:t> </a:t>
            </a:r>
            <a:r>
              <a:rPr lang="es-ES" dirty="0" err="1" smtClean="0"/>
              <a:t>hiher</a:t>
            </a:r>
            <a:r>
              <a:rPr lang="es-ES" dirty="0" smtClean="0"/>
              <a:t> </a:t>
            </a:r>
            <a:r>
              <a:rPr lang="es-ES" dirty="0" err="1" smtClean="0"/>
              <a:t>incidence</a:t>
            </a:r>
            <a:r>
              <a:rPr lang="es-ES" dirty="0" smtClean="0"/>
              <a:t> of </a:t>
            </a:r>
            <a:r>
              <a:rPr lang="es-ES" dirty="0" err="1" smtClean="0"/>
              <a:t>major</a:t>
            </a:r>
            <a:r>
              <a:rPr lang="es-ES" dirty="0" smtClean="0"/>
              <a:t> </a:t>
            </a:r>
            <a:r>
              <a:rPr lang="es-ES" dirty="0" err="1" smtClean="0"/>
              <a:t>depression</a:t>
            </a:r>
            <a:r>
              <a:rPr lang="es-ES" dirty="0" smtClean="0"/>
              <a:t>, </a:t>
            </a:r>
            <a:r>
              <a:rPr lang="es-ES" dirty="0" err="1" smtClean="0"/>
              <a:t>anxiety</a:t>
            </a:r>
            <a:r>
              <a:rPr lang="es-ES" dirty="0" smtClean="0"/>
              <a:t> </a:t>
            </a:r>
            <a:r>
              <a:rPr lang="es-ES" dirty="0" err="1" smtClean="0"/>
              <a:t>disorder</a:t>
            </a:r>
            <a:r>
              <a:rPr lang="es-ES" dirty="0" smtClean="0"/>
              <a:t>, and </a:t>
            </a:r>
            <a:r>
              <a:rPr lang="es-ES" dirty="0" err="1" smtClean="0"/>
              <a:t>substance</a:t>
            </a:r>
            <a:r>
              <a:rPr lang="es-ES" dirty="0" smtClean="0"/>
              <a:t> abuse.</a:t>
            </a:r>
          </a:p>
          <a:p>
            <a:pPr marL="0" indent="0">
              <a:buNone/>
            </a:pPr>
            <a:r>
              <a:rPr lang="es-ES" b="1" dirty="0" err="1" smtClean="0"/>
              <a:t>Treatment</a:t>
            </a:r>
            <a:r>
              <a:rPr lang="es-ES" b="1" dirty="0" smtClean="0"/>
              <a:t> and prognosis.-</a:t>
            </a:r>
          </a:p>
          <a:p>
            <a:pPr marL="0" indent="0">
              <a:buNone/>
            </a:pPr>
            <a:r>
              <a:rPr lang="es-ES" dirty="0" smtClean="0"/>
              <a:t>SSRI, </a:t>
            </a:r>
            <a:r>
              <a:rPr lang="es-ES" dirty="0" err="1" smtClean="0"/>
              <a:t>Hypnosis</a:t>
            </a:r>
            <a:r>
              <a:rPr lang="es-ES" dirty="0" smtClean="0"/>
              <a:t>, </a:t>
            </a:r>
            <a:r>
              <a:rPr lang="es-ES" dirty="0" err="1" smtClean="0"/>
              <a:t>Psychoterapy</a:t>
            </a:r>
            <a:r>
              <a:rPr lang="es-ES" dirty="0" smtClean="0"/>
              <a:t>.</a:t>
            </a:r>
          </a:p>
          <a:p>
            <a:pPr marL="0" indent="0">
              <a:buNone/>
            </a:pPr>
            <a:r>
              <a:rPr lang="es-ES" dirty="0" err="1" smtClean="0"/>
              <a:t>Analgesic</a:t>
            </a:r>
            <a:r>
              <a:rPr lang="es-ES" dirty="0" smtClean="0"/>
              <a:t> are </a:t>
            </a:r>
            <a:r>
              <a:rPr lang="es-ES" dirty="0" err="1" smtClean="0"/>
              <a:t>not</a:t>
            </a:r>
            <a:r>
              <a:rPr lang="es-ES" dirty="0" smtClean="0"/>
              <a:t> </a:t>
            </a:r>
            <a:r>
              <a:rPr lang="es-ES" dirty="0" err="1" smtClean="0"/>
              <a:t>helpful</a:t>
            </a:r>
            <a:r>
              <a:rPr lang="es-ES" dirty="0" smtClean="0"/>
              <a:t> and </a:t>
            </a:r>
            <a:r>
              <a:rPr lang="es-ES" dirty="0" err="1" smtClean="0"/>
              <a:t>patients</a:t>
            </a:r>
            <a:r>
              <a:rPr lang="es-ES" dirty="0" smtClean="0"/>
              <a:t> </a:t>
            </a:r>
            <a:r>
              <a:rPr lang="es-ES" dirty="0" err="1" smtClean="0"/>
              <a:t>often</a:t>
            </a:r>
            <a:r>
              <a:rPr lang="es-ES" dirty="0" smtClean="0"/>
              <a:t> </a:t>
            </a:r>
            <a:r>
              <a:rPr lang="es-ES" dirty="0" err="1" smtClean="0"/>
              <a:t>become</a:t>
            </a:r>
            <a:r>
              <a:rPr lang="es-ES" dirty="0" smtClean="0"/>
              <a:t> </a:t>
            </a:r>
            <a:r>
              <a:rPr lang="es-ES" dirty="0" err="1" smtClean="0"/>
              <a:t>dependent</a:t>
            </a:r>
            <a:r>
              <a:rPr lang="es-ES" dirty="0" smtClean="0"/>
              <a:t> </a:t>
            </a:r>
            <a:r>
              <a:rPr lang="es-ES" dirty="0" err="1" smtClean="0"/>
              <a:t>on</a:t>
            </a:r>
            <a:r>
              <a:rPr lang="es-ES" dirty="0" smtClean="0"/>
              <a:t> </a:t>
            </a:r>
            <a:r>
              <a:rPr lang="es-ES" dirty="0" err="1" smtClean="0"/>
              <a:t>them</a:t>
            </a:r>
            <a:r>
              <a:rPr lang="es-ES" dirty="0" smtClean="0"/>
              <a:t>.</a:t>
            </a:r>
          </a:p>
          <a:p>
            <a:pPr marL="0" indent="0">
              <a:buNone/>
            </a:pPr>
            <a:r>
              <a:rPr lang="es-ES" dirty="0" err="1" smtClean="0"/>
              <a:t>Pain</a:t>
            </a:r>
            <a:r>
              <a:rPr lang="es-ES" dirty="0" smtClean="0"/>
              <a:t> </a:t>
            </a:r>
            <a:r>
              <a:rPr lang="es-ES" dirty="0" err="1" smtClean="0"/>
              <a:t>disorder</a:t>
            </a:r>
            <a:r>
              <a:rPr lang="es-ES" dirty="0" smtClean="0"/>
              <a:t> </a:t>
            </a:r>
            <a:r>
              <a:rPr lang="es-ES" dirty="0" err="1" smtClean="0"/>
              <a:t>usually</a:t>
            </a:r>
            <a:r>
              <a:rPr lang="es-ES" dirty="0" smtClean="0"/>
              <a:t> </a:t>
            </a:r>
            <a:r>
              <a:rPr lang="es-ES" dirty="0" err="1" smtClean="0"/>
              <a:t>increase</a:t>
            </a:r>
            <a:r>
              <a:rPr lang="es-ES" dirty="0" smtClean="0"/>
              <a:t> in </a:t>
            </a:r>
            <a:r>
              <a:rPr lang="es-ES" dirty="0" err="1" smtClean="0"/>
              <a:t>intensity</a:t>
            </a:r>
            <a:r>
              <a:rPr lang="es-ES" dirty="0" smtClean="0"/>
              <a:t> </a:t>
            </a:r>
            <a:r>
              <a:rPr lang="es-ES" dirty="0" err="1" smtClean="0"/>
              <a:t>for</a:t>
            </a:r>
            <a:r>
              <a:rPr lang="es-ES" dirty="0" smtClean="0"/>
              <a:t> </a:t>
            </a:r>
            <a:r>
              <a:rPr lang="es-ES" dirty="0" err="1" smtClean="0"/>
              <a:t>the</a:t>
            </a:r>
            <a:r>
              <a:rPr lang="es-ES" dirty="0" smtClean="0"/>
              <a:t> </a:t>
            </a:r>
            <a:r>
              <a:rPr lang="es-ES" dirty="0" err="1" smtClean="0"/>
              <a:t>first</a:t>
            </a:r>
            <a:r>
              <a:rPr lang="es-ES" dirty="0" smtClean="0"/>
              <a:t> </a:t>
            </a:r>
            <a:r>
              <a:rPr lang="es-ES" dirty="0" err="1" smtClean="0"/>
              <a:t>several</a:t>
            </a:r>
            <a:r>
              <a:rPr lang="es-ES" dirty="0" smtClean="0"/>
              <a:t> </a:t>
            </a:r>
            <a:r>
              <a:rPr lang="es-ES" dirty="0" err="1" smtClean="0"/>
              <a:t>months</a:t>
            </a:r>
            <a:r>
              <a:rPr lang="es-ES" dirty="0" smtClean="0"/>
              <a:t> and </a:t>
            </a:r>
            <a:r>
              <a:rPr lang="es-ES" dirty="0" err="1" smtClean="0"/>
              <a:t>often</a:t>
            </a:r>
            <a:r>
              <a:rPr lang="es-ES" dirty="0" smtClean="0"/>
              <a:t> </a:t>
            </a:r>
            <a:r>
              <a:rPr lang="es-ES" dirty="0" err="1" smtClean="0"/>
              <a:t>becomes</a:t>
            </a:r>
            <a:r>
              <a:rPr lang="es-ES" dirty="0" smtClean="0"/>
              <a:t> </a:t>
            </a:r>
            <a:r>
              <a:rPr lang="es-ES" dirty="0" err="1" smtClean="0"/>
              <a:t>chronic</a:t>
            </a:r>
            <a:r>
              <a:rPr lang="es-ES" dirty="0" smtClean="0"/>
              <a:t> and </a:t>
            </a:r>
            <a:r>
              <a:rPr lang="es-ES" dirty="0" err="1" smtClean="0"/>
              <a:t>disabling</a:t>
            </a:r>
            <a:r>
              <a:rPr lang="es-ES" dirty="0" smtClean="0"/>
              <a:t>.</a:t>
            </a:r>
            <a:endParaRPr lang="es-ES" dirty="0"/>
          </a:p>
        </p:txBody>
      </p:sp>
    </p:spTree>
    <p:extLst>
      <p:ext uri="{BB962C8B-B14F-4D97-AF65-F5344CB8AC3E}">
        <p14:creationId xmlns:p14="http://schemas.microsoft.com/office/powerpoint/2010/main" val="145064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06362"/>
          </a:xfrm>
        </p:spPr>
        <p:txBody>
          <a:bodyPr>
            <a:normAutofit fontScale="90000"/>
          </a:bodyPr>
          <a:lstStyle/>
          <a:p>
            <a:endParaRPr lang="es-ES" dirty="0"/>
          </a:p>
        </p:txBody>
      </p:sp>
      <p:sp>
        <p:nvSpPr>
          <p:cNvPr id="3" name="Marcador de contenido 2"/>
          <p:cNvSpPr>
            <a:spLocks noGrp="1"/>
          </p:cNvSpPr>
          <p:nvPr>
            <p:ph idx="1"/>
          </p:nvPr>
        </p:nvSpPr>
        <p:spPr>
          <a:xfrm>
            <a:off x="457200" y="533400"/>
            <a:ext cx="8229600" cy="5592763"/>
          </a:xfrm>
        </p:spPr>
        <p:txBody>
          <a:bodyPr>
            <a:normAutofit lnSpcReduction="10000"/>
          </a:bodyPr>
          <a:lstStyle/>
          <a:p>
            <a:pPr marL="0" indent="0">
              <a:buNone/>
            </a:pPr>
            <a:r>
              <a:rPr lang="es-ES" dirty="0" err="1" smtClean="0"/>
              <a:t>Primary</a:t>
            </a:r>
            <a:r>
              <a:rPr lang="es-ES" dirty="0" smtClean="0"/>
              <a:t> </a:t>
            </a:r>
            <a:r>
              <a:rPr lang="es-ES" dirty="0" err="1" smtClean="0"/>
              <a:t>gain</a:t>
            </a:r>
            <a:r>
              <a:rPr lang="es-ES" dirty="0" smtClean="0"/>
              <a:t>: </a:t>
            </a:r>
            <a:r>
              <a:rPr lang="es-ES" dirty="0" err="1" smtClean="0"/>
              <a:t>Symptoms</a:t>
            </a:r>
            <a:r>
              <a:rPr lang="es-ES" dirty="0" smtClean="0"/>
              <a:t> as </a:t>
            </a:r>
            <a:r>
              <a:rPr lang="es-ES" dirty="0" err="1" smtClean="0"/>
              <a:t>an</a:t>
            </a:r>
            <a:r>
              <a:rPr lang="es-ES" dirty="0" smtClean="0"/>
              <a:t> </a:t>
            </a:r>
            <a:r>
              <a:rPr lang="es-ES" dirty="0" err="1" smtClean="0"/>
              <a:t>unconcious</a:t>
            </a:r>
            <a:r>
              <a:rPr lang="es-ES" dirty="0" smtClean="0"/>
              <a:t> </a:t>
            </a:r>
            <a:r>
              <a:rPr lang="es-ES" dirty="0" err="1" smtClean="0"/>
              <a:t>defense</a:t>
            </a:r>
            <a:r>
              <a:rPr lang="es-ES" dirty="0" smtClean="0"/>
              <a:t> </a:t>
            </a:r>
            <a:r>
              <a:rPr lang="es-ES" dirty="0" err="1" smtClean="0"/>
              <a:t>against</a:t>
            </a:r>
            <a:r>
              <a:rPr lang="es-ES" dirty="0" smtClean="0"/>
              <a:t> </a:t>
            </a:r>
            <a:r>
              <a:rPr lang="es-ES" dirty="0" err="1" smtClean="0"/>
              <a:t>unacceptableinternal</a:t>
            </a:r>
            <a:r>
              <a:rPr lang="es-ES" dirty="0" smtClean="0"/>
              <a:t> </a:t>
            </a:r>
            <a:r>
              <a:rPr lang="es-ES" dirty="0" err="1" smtClean="0"/>
              <a:t>conflicts</a:t>
            </a:r>
            <a:r>
              <a:rPr lang="es-ES" dirty="0" smtClean="0"/>
              <a:t> (</a:t>
            </a:r>
            <a:r>
              <a:rPr lang="es-ES" dirty="0" err="1" smtClean="0"/>
              <a:t>self-justification</a:t>
            </a:r>
            <a:r>
              <a:rPr lang="es-ES" dirty="0" smtClean="0"/>
              <a:t> </a:t>
            </a:r>
            <a:r>
              <a:rPr lang="es-ES" dirty="0" err="1" smtClean="0"/>
              <a:t>for</a:t>
            </a:r>
            <a:r>
              <a:rPr lang="es-ES" dirty="0" smtClean="0"/>
              <a:t> </a:t>
            </a:r>
            <a:r>
              <a:rPr lang="es-ES" dirty="0" err="1" smtClean="0"/>
              <a:t>various</a:t>
            </a:r>
            <a:r>
              <a:rPr lang="es-ES" dirty="0" smtClean="0"/>
              <a:t> </a:t>
            </a:r>
            <a:r>
              <a:rPr lang="es-ES" dirty="0" err="1" smtClean="0"/>
              <a:t>acions</a:t>
            </a:r>
            <a:r>
              <a:rPr lang="es-ES" dirty="0" smtClean="0"/>
              <a:t> </a:t>
            </a:r>
            <a:r>
              <a:rPr lang="es-ES" dirty="0" err="1" smtClean="0"/>
              <a:t>or</a:t>
            </a:r>
            <a:r>
              <a:rPr lang="es-ES" dirty="0" smtClean="0"/>
              <a:t> </a:t>
            </a:r>
            <a:r>
              <a:rPr lang="es-ES" dirty="0" err="1" smtClean="0"/>
              <a:t>lack</a:t>
            </a:r>
            <a:r>
              <a:rPr lang="es-ES" dirty="0" smtClean="0"/>
              <a:t> of </a:t>
            </a:r>
            <a:r>
              <a:rPr lang="es-ES" dirty="0" err="1" smtClean="0"/>
              <a:t>actions</a:t>
            </a:r>
            <a:r>
              <a:rPr lang="es-ES" dirty="0" smtClean="0"/>
              <a:t>)</a:t>
            </a:r>
          </a:p>
          <a:p>
            <a:pPr marL="0" indent="0">
              <a:buNone/>
            </a:pPr>
            <a:r>
              <a:rPr lang="es-ES" dirty="0" err="1" smtClean="0"/>
              <a:t>Secondary</a:t>
            </a:r>
            <a:r>
              <a:rPr lang="es-ES" dirty="0" smtClean="0"/>
              <a:t> </a:t>
            </a:r>
            <a:r>
              <a:rPr lang="es-ES" dirty="0" err="1" smtClean="0"/>
              <a:t>gain</a:t>
            </a:r>
            <a:r>
              <a:rPr lang="es-ES" dirty="0" smtClean="0"/>
              <a:t>: </a:t>
            </a:r>
            <a:r>
              <a:rPr lang="es-ES" dirty="0" err="1" smtClean="0"/>
              <a:t>Symptoms</a:t>
            </a:r>
            <a:r>
              <a:rPr lang="es-ES" dirty="0" smtClean="0"/>
              <a:t> </a:t>
            </a:r>
            <a:r>
              <a:rPr lang="es-ES" dirty="0" err="1" smtClean="0"/>
              <a:t>that</a:t>
            </a:r>
            <a:r>
              <a:rPr lang="es-ES" dirty="0" smtClean="0"/>
              <a:t> </a:t>
            </a:r>
            <a:r>
              <a:rPr lang="es-ES" dirty="0" err="1" smtClean="0"/>
              <a:t>provide</a:t>
            </a:r>
            <a:r>
              <a:rPr lang="es-ES" dirty="0" smtClean="0"/>
              <a:t> </a:t>
            </a:r>
            <a:r>
              <a:rPr lang="es-ES" dirty="0" err="1" smtClean="0"/>
              <a:t>unconcious</a:t>
            </a:r>
            <a:r>
              <a:rPr lang="es-ES" dirty="0" smtClean="0"/>
              <a:t> EXTERNAL </a:t>
            </a:r>
            <a:r>
              <a:rPr lang="es-ES" dirty="0" err="1" smtClean="0"/>
              <a:t>benefits</a:t>
            </a:r>
            <a:r>
              <a:rPr lang="es-ES" dirty="0" smtClean="0"/>
              <a:t> (</a:t>
            </a:r>
            <a:r>
              <a:rPr lang="es-ES" dirty="0" err="1" smtClean="0"/>
              <a:t>increase</a:t>
            </a:r>
            <a:r>
              <a:rPr lang="es-ES" dirty="0" smtClean="0"/>
              <a:t> </a:t>
            </a:r>
            <a:r>
              <a:rPr lang="es-ES" dirty="0" err="1" smtClean="0"/>
              <a:t>attention</a:t>
            </a:r>
            <a:r>
              <a:rPr lang="es-ES" dirty="0" smtClean="0"/>
              <a:t> </a:t>
            </a:r>
            <a:r>
              <a:rPr lang="es-ES" dirty="0" err="1" smtClean="0"/>
              <a:t>from</a:t>
            </a:r>
            <a:r>
              <a:rPr lang="es-ES" dirty="0" smtClean="0"/>
              <a:t> </a:t>
            </a:r>
            <a:r>
              <a:rPr lang="es-ES" dirty="0" err="1" smtClean="0"/>
              <a:t>others</a:t>
            </a:r>
            <a:r>
              <a:rPr lang="es-ES" dirty="0" smtClean="0"/>
              <a:t>, </a:t>
            </a:r>
            <a:r>
              <a:rPr lang="es-ES" dirty="0" err="1" smtClean="0"/>
              <a:t>decrease</a:t>
            </a:r>
            <a:r>
              <a:rPr lang="es-ES" dirty="0" smtClean="0"/>
              <a:t> </a:t>
            </a:r>
            <a:r>
              <a:rPr lang="es-ES" dirty="0" err="1" smtClean="0"/>
              <a:t>responsabilities</a:t>
            </a:r>
            <a:r>
              <a:rPr lang="es-ES" dirty="0" smtClean="0"/>
              <a:t>, </a:t>
            </a:r>
            <a:r>
              <a:rPr lang="es-ES" dirty="0" err="1" smtClean="0"/>
              <a:t>avoidance</a:t>
            </a:r>
            <a:r>
              <a:rPr lang="es-ES" dirty="0" smtClean="0"/>
              <a:t> of </a:t>
            </a:r>
            <a:r>
              <a:rPr lang="es-ES" dirty="0" err="1" smtClean="0"/>
              <a:t>the</a:t>
            </a:r>
            <a:r>
              <a:rPr lang="es-ES" dirty="0" smtClean="0"/>
              <a:t> </a:t>
            </a:r>
            <a:r>
              <a:rPr lang="es-ES" dirty="0" err="1" smtClean="0"/>
              <a:t>law</a:t>
            </a:r>
            <a:r>
              <a:rPr lang="es-ES" dirty="0" smtClean="0"/>
              <a:t>, </a:t>
            </a:r>
            <a:r>
              <a:rPr lang="es-ES" dirty="0" err="1" smtClean="0"/>
              <a:t>etc</a:t>
            </a:r>
            <a:r>
              <a:rPr lang="es-ES" dirty="0" smtClean="0"/>
              <a:t>)</a:t>
            </a:r>
          </a:p>
          <a:p>
            <a:pPr marL="0" indent="0">
              <a:buNone/>
            </a:pPr>
            <a:endParaRPr lang="es-ES" dirty="0"/>
          </a:p>
          <a:p>
            <a:pPr marL="0" indent="0">
              <a:buNone/>
            </a:pPr>
            <a:r>
              <a:rPr lang="es-ES" dirty="0" err="1" smtClean="0"/>
              <a:t>Remark</a:t>
            </a:r>
            <a:r>
              <a:rPr lang="es-ES" dirty="0" smtClean="0"/>
              <a:t>: In </a:t>
            </a:r>
            <a:r>
              <a:rPr lang="es-ES" dirty="0" err="1" smtClean="0"/>
              <a:t>Mallingering</a:t>
            </a:r>
            <a:r>
              <a:rPr lang="es-ES" dirty="0" smtClean="0"/>
              <a:t> </a:t>
            </a:r>
            <a:r>
              <a:rPr lang="es-ES" dirty="0" err="1" smtClean="0"/>
              <a:t>the</a:t>
            </a:r>
            <a:r>
              <a:rPr lang="es-ES" dirty="0" smtClean="0"/>
              <a:t> </a:t>
            </a:r>
            <a:r>
              <a:rPr lang="es-ES" dirty="0" err="1" smtClean="0"/>
              <a:t>symptoms</a:t>
            </a:r>
            <a:r>
              <a:rPr lang="es-ES" dirty="0" smtClean="0"/>
              <a:t> are </a:t>
            </a:r>
            <a:r>
              <a:rPr lang="es-ES" dirty="0" err="1" smtClean="0"/>
              <a:t>consciously</a:t>
            </a:r>
            <a:r>
              <a:rPr lang="es-ES" dirty="0" smtClean="0"/>
              <a:t> </a:t>
            </a:r>
            <a:r>
              <a:rPr lang="es-ES" dirty="0" err="1" smtClean="0"/>
              <a:t>feigned</a:t>
            </a:r>
            <a:r>
              <a:rPr lang="es-ES" dirty="0" smtClean="0"/>
              <a:t>.</a:t>
            </a:r>
            <a:endParaRPr lang="es-ES" dirty="0"/>
          </a:p>
        </p:txBody>
      </p:sp>
    </p:spTree>
    <p:extLst>
      <p:ext uri="{BB962C8B-B14F-4D97-AF65-F5344CB8AC3E}">
        <p14:creationId xmlns:p14="http://schemas.microsoft.com/office/powerpoint/2010/main" val="264066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Factitious disorder</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15066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p>
        </p:txBody>
      </p:sp>
      <p:sp>
        <p:nvSpPr>
          <p:cNvPr id="3" name="Content Placeholder 2"/>
          <p:cNvSpPr>
            <a:spLocks noGrp="1"/>
          </p:cNvSpPr>
          <p:nvPr>
            <p:ph idx="1"/>
          </p:nvPr>
        </p:nvSpPr>
        <p:spPr/>
        <p:txBody>
          <a:bodyPr>
            <a:normAutofit fontScale="85000" lnSpcReduction="10000"/>
          </a:bodyPr>
          <a:lstStyle/>
          <a:p>
            <a:r>
              <a:rPr lang="en-US" dirty="0"/>
              <a:t>A disorder characterized by the conscious  production of signs and symptoms of both medical and mental disorders.  Acts as if they have an illness by deliberately producing, feigning, or exaggerating symptoms, purely to attain a patient's role. </a:t>
            </a:r>
          </a:p>
          <a:p>
            <a:pPr marL="0" indent="0">
              <a:buNone/>
            </a:pPr>
            <a:r>
              <a:rPr lang="en-US" dirty="0"/>
              <a:t>The DSM-5 differentiates among two types:</a:t>
            </a:r>
          </a:p>
          <a:p>
            <a:r>
              <a:rPr lang="en-US" dirty="0"/>
              <a:t>Factitious Disorder Imposed on Self</a:t>
            </a:r>
          </a:p>
          <a:p>
            <a:r>
              <a:rPr lang="en-US" dirty="0"/>
              <a:t>Factitious Disorder Imposed on Another,</a:t>
            </a:r>
            <a:r>
              <a:rPr lang="en-US" baseline="30000" dirty="0"/>
              <a:t> </a:t>
            </a:r>
            <a:r>
              <a:rPr lang="en-US" dirty="0"/>
              <a:t>defined as:</a:t>
            </a:r>
          </a:p>
          <a:p>
            <a:pPr lvl="1"/>
            <a:r>
              <a:rPr lang="en-US" dirty="0"/>
              <a:t>When an individual falsifies illness in another, whether that be a child, pet or older adult</a:t>
            </a:r>
          </a:p>
          <a:p>
            <a:endParaRPr lang="en-US" dirty="0"/>
          </a:p>
          <a:p>
            <a:endParaRPr lang="en-US" dirty="0"/>
          </a:p>
        </p:txBody>
      </p:sp>
    </p:spTree>
    <p:extLst>
      <p:ext uri="{BB962C8B-B14F-4D97-AF65-F5344CB8AC3E}">
        <p14:creationId xmlns:p14="http://schemas.microsoft.com/office/powerpoint/2010/main" val="23529366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Diagnosis</a:t>
            </a:r>
          </a:p>
        </p:txBody>
      </p:sp>
      <p:sp>
        <p:nvSpPr>
          <p:cNvPr id="3" name="Content Placeholder 2"/>
          <p:cNvSpPr>
            <a:spLocks noGrp="1"/>
          </p:cNvSpPr>
          <p:nvPr>
            <p:ph idx="1"/>
          </p:nvPr>
        </p:nvSpPr>
        <p:spPr>
          <a:xfrm>
            <a:off x="152400" y="1143000"/>
            <a:ext cx="8839200" cy="5562600"/>
          </a:xfrm>
        </p:spPr>
        <p:txBody>
          <a:bodyPr>
            <a:normAutofit fontScale="47500" lnSpcReduction="20000"/>
          </a:bodyPr>
          <a:lstStyle/>
          <a:p>
            <a:pPr marL="0" indent="0">
              <a:buNone/>
            </a:pPr>
            <a:r>
              <a:rPr lang="en-US" dirty="0"/>
              <a:t>Diagnosing factitious disorder is often extremely difficult. People with factitious disorder are experts at faking many different diseases and conditions. And often they do have real and even life-threatening medical conditions, even though these conditions may be self-inflicted.</a:t>
            </a:r>
          </a:p>
          <a:p>
            <a:pPr marL="0" indent="0">
              <a:buNone/>
            </a:pPr>
            <a:endParaRPr lang="en-US" dirty="0" smtClean="0"/>
          </a:p>
          <a:p>
            <a:pPr marL="0" indent="0">
              <a:buNone/>
            </a:pPr>
            <a:r>
              <a:rPr lang="en-US" dirty="0" smtClean="0"/>
              <a:t>The </a:t>
            </a:r>
            <a:r>
              <a:rPr lang="en-US" dirty="0"/>
              <a:t>person's use of multiple doctors and hospitals, the use of a fake name, and privacy and confidentiality regulations may make gathering information about previous medical experiences difficult or even impossible.</a:t>
            </a:r>
          </a:p>
          <a:p>
            <a:pPr marL="0" indent="0">
              <a:buNone/>
            </a:pPr>
            <a:endParaRPr lang="en-US" dirty="0" smtClean="0"/>
          </a:p>
          <a:p>
            <a:pPr marL="0" indent="0">
              <a:buNone/>
            </a:pPr>
            <a:r>
              <a:rPr lang="en-US" dirty="0" smtClean="0"/>
              <a:t>Diagnosis </a:t>
            </a:r>
            <a:r>
              <a:rPr lang="en-US" dirty="0"/>
              <a:t>is based on objectively identifying symptoms that are made up, rather than the person's intent or motivation for doing so. A doctor may suspect factitious disorder when:</a:t>
            </a:r>
          </a:p>
          <a:p>
            <a:r>
              <a:rPr lang="en-US" dirty="0"/>
              <a:t>The person's medical history doesn't make sense</a:t>
            </a:r>
          </a:p>
          <a:p>
            <a:r>
              <a:rPr lang="en-US" dirty="0"/>
              <a:t>No believable reason exists for an illness or injury</a:t>
            </a:r>
          </a:p>
          <a:p>
            <a:r>
              <a:rPr lang="en-US" dirty="0"/>
              <a:t>The illness does not follow the usual course</a:t>
            </a:r>
          </a:p>
          <a:p>
            <a:r>
              <a:rPr lang="en-US" dirty="0"/>
              <a:t>There is a lack of healing for no apparent reason, despite appropriate treatment</a:t>
            </a:r>
          </a:p>
          <a:p>
            <a:r>
              <a:rPr lang="en-US" dirty="0"/>
              <a:t>There are contradictory or inconsistent symptoms or lab test results</a:t>
            </a:r>
          </a:p>
          <a:p>
            <a:r>
              <a:rPr lang="en-US" dirty="0"/>
              <a:t>The person resists getting information from previous medical records, other health care professionals or family members</a:t>
            </a:r>
          </a:p>
          <a:p>
            <a:r>
              <a:rPr lang="en-US" dirty="0"/>
              <a:t>The person is caught in the act of lying or causing an injury</a:t>
            </a:r>
          </a:p>
          <a:p>
            <a:pPr marL="0" indent="0">
              <a:buNone/>
            </a:pPr>
            <a:endParaRPr lang="en-US" dirty="0" smtClean="0"/>
          </a:p>
          <a:p>
            <a:pPr marL="0" indent="0">
              <a:buNone/>
            </a:pPr>
            <a:r>
              <a:rPr lang="en-US" dirty="0" smtClean="0"/>
              <a:t>To </a:t>
            </a:r>
            <a:r>
              <a:rPr lang="en-US" dirty="0"/>
              <a:t>help determine if someone has factitious disorder, doctors:</a:t>
            </a:r>
          </a:p>
          <a:p>
            <a:r>
              <a:rPr lang="en-US" dirty="0"/>
              <a:t>Conduct a detailed interview</a:t>
            </a:r>
          </a:p>
          <a:p>
            <a:r>
              <a:rPr lang="en-US" dirty="0"/>
              <a:t>Require past medical records</a:t>
            </a:r>
          </a:p>
          <a:p>
            <a:r>
              <a:rPr lang="en-US" dirty="0"/>
              <a:t>Work with family members for more information</a:t>
            </a:r>
          </a:p>
          <a:p>
            <a:r>
              <a:rPr lang="en-US" dirty="0"/>
              <a:t>Run only tests required to address possible physical problems</a:t>
            </a:r>
          </a:p>
          <a:p>
            <a:r>
              <a:rPr lang="en-US" dirty="0"/>
              <a:t>May use the criteria for factitious disorder in the Diagnostic and Statistical Manual of Mental Disorders (DSM-5), published by the American Psychiatric Association</a:t>
            </a:r>
          </a:p>
          <a:p>
            <a:endParaRPr lang="en-US" dirty="0"/>
          </a:p>
          <a:p>
            <a:endParaRPr lang="en-US" dirty="0"/>
          </a:p>
        </p:txBody>
      </p:sp>
    </p:spTree>
    <p:extLst>
      <p:ext uri="{BB962C8B-B14F-4D97-AF65-F5344CB8AC3E}">
        <p14:creationId xmlns:p14="http://schemas.microsoft.com/office/powerpoint/2010/main" val="14991923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944562"/>
          </a:xfrm>
        </p:spPr>
        <p:txBody>
          <a:bodyPr>
            <a:normAutofit fontScale="90000"/>
          </a:bodyPr>
          <a:lstStyle/>
          <a:p>
            <a:r>
              <a:rPr lang="en-US" dirty="0"/>
              <a:t>Physical and Psychiatric presenting symptoms</a:t>
            </a:r>
          </a:p>
        </p:txBody>
      </p:sp>
      <p:sp>
        <p:nvSpPr>
          <p:cNvPr id="3" name="Content Placeholder 2"/>
          <p:cNvSpPr>
            <a:spLocks noGrp="1"/>
          </p:cNvSpPr>
          <p:nvPr>
            <p:ph idx="1"/>
          </p:nvPr>
        </p:nvSpPr>
        <p:spPr>
          <a:xfrm>
            <a:off x="228600" y="1600200"/>
            <a:ext cx="8763000" cy="5105400"/>
          </a:xfrm>
        </p:spPr>
        <p:txBody>
          <a:bodyPr>
            <a:normAutofit fontScale="55000" lnSpcReduction="20000"/>
          </a:bodyPr>
          <a:lstStyle/>
          <a:p>
            <a:pPr marL="0" indent="0">
              <a:buNone/>
            </a:pPr>
            <a:r>
              <a:rPr lang="en-US" dirty="0"/>
              <a:t>Possible warning signs of factitious disorders include:</a:t>
            </a:r>
          </a:p>
          <a:p>
            <a:r>
              <a:rPr lang="en-US" dirty="0"/>
              <a:t>Dramatic but inconsistent medical history</a:t>
            </a:r>
          </a:p>
          <a:p>
            <a:r>
              <a:rPr lang="en-US" dirty="0"/>
              <a:t>Unclear symptoms that are not controllable and that become more severe or change once treatment has begun</a:t>
            </a:r>
          </a:p>
          <a:p>
            <a:r>
              <a:rPr lang="en-US" dirty="0"/>
              <a:t>Predictable relapses following improvement in the condition</a:t>
            </a:r>
          </a:p>
          <a:p>
            <a:r>
              <a:rPr lang="en-US" dirty="0"/>
              <a:t>Extensive knowledge of hospitals and/or medical terminology, as well as the textbook descriptions of illness</a:t>
            </a:r>
          </a:p>
          <a:p>
            <a:r>
              <a:rPr lang="en-US" dirty="0"/>
              <a:t>Presence of many surgical scars</a:t>
            </a:r>
          </a:p>
          <a:p>
            <a:r>
              <a:rPr lang="en-US" dirty="0"/>
              <a:t>Appearance of new or additional symptoms following negative test results</a:t>
            </a:r>
          </a:p>
          <a:p>
            <a:r>
              <a:rPr lang="en-US" dirty="0"/>
              <a:t>Presence of symptoms only when the patient is with others or being observed</a:t>
            </a:r>
          </a:p>
          <a:p>
            <a:r>
              <a:rPr lang="en-US" dirty="0"/>
              <a:t>Willingness or eagerness to have medical tests, operations, or other procedures</a:t>
            </a:r>
          </a:p>
          <a:p>
            <a:r>
              <a:rPr lang="en-US" dirty="0"/>
              <a:t>History of seeking treatment at many hospitals, clinics, and doctors offices, possibly even in different cities</a:t>
            </a:r>
          </a:p>
          <a:p>
            <a:r>
              <a:rPr lang="en-US" dirty="0"/>
              <a:t>Reluctance by the patient to allow health care professionals to meet with or talk to family members, friends, and prior doctors</a:t>
            </a:r>
          </a:p>
          <a:p>
            <a:r>
              <a:rPr lang="en-US" dirty="0"/>
              <a:t>Typically demand treatment when in the hospital</a:t>
            </a:r>
          </a:p>
          <a:p>
            <a:r>
              <a:rPr lang="en-US" dirty="0"/>
              <a:t>If tests return negative, they tend to accuse doctors and threaten litigation</a:t>
            </a:r>
          </a:p>
          <a:p>
            <a:r>
              <a:rPr lang="en-US" dirty="0"/>
              <a:t>Becomes angry when confronted</a:t>
            </a:r>
          </a:p>
          <a:p>
            <a:pPr marL="0" indent="0">
              <a:buNone/>
            </a:pPr>
            <a:endParaRPr lang="en-US" dirty="0"/>
          </a:p>
          <a:p>
            <a:endParaRPr lang="en-US" dirty="0"/>
          </a:p>
        </p:txBody>
      </p:sp>
    </p:spTree>
    <p:extLst>
      <p:ext uri="{BB962C8B-B14F-4D97-AF65-F5344CB8AC3E}">
        <p14:creationId xmlns:p14="http://schemas.microsoft.com/office/powerpoint/2010/main" val="17151221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2"/>
          </a:xfrm>
        </p:spPr>
        <p:txBody>
          <a:bodyPr/>
          <a:lstStyle/>
          <a:p>
            <a:r>
              <a:rPr lang="en-US" dirty="0"/>
              <a:t>Treatment </a:t>
            </a:r>
          </a:p>
        </p:txBody>
      </p:sp>
      <p:sp>
        <p:nvSpPr>
          <p:cNvPr id="3" name="Content Placeholder 2"/>
          <p:cNvSpPr>
            <a:spLocks noGrp="1"/>
          </p:cNvSpPr>
          <p:nvPr>
            <p:ph idx="1"/>
          </p:nvPr>
        </p:nvSpPr>
        <p:spPr>
          <a:xfrm>
            <a:off x="228600" y="1295400"/>
            <a:ext cx="8763000" cy="5334000"/>
          </a:xfrm>
        </p:spPr>
        <p:txBody>
          <a:bodyPr>
            <a:normAutofit fontScale="70000" lnSpcReduction="20000"/>
          </a:bodyPr>
          <a:lstStyle/>
          <a:p>
            <a:r>
              <a:rPr lang="en-US" dirty="0"/>
              <a:t>The first goal of treatment for a factitious disorder is to modify the person's behavior and reduce his or her misuse or overuse of medical resources. In the case of factitious disorder by proxy, the main goal is to ensure the safety and protection of any real or potential victims. Once the initial goal is met, treatment aims to work out any underlying psychological issues that may be causing the person's behavior.</a:t>
            </a:r>
          </a:p>
          <a:p>
            <a:endParaRPr lang="en-US" dirty="0"/>
          </a:p>
          <a:p>
            <a:r>
              <a:rPr lang="en-US" dirty="0"/>
              <a:t>The primary treatment for factitious disorders is psychotherapy. Treatment likely will focus on changing the thinking and behavior of the individual with the disorder (cognitive-behavioral therapy). Family therapy may also be helpful in teaching family members not to reward or reinforce the behavior of the person with the disorder.</a:t>
            </a:r>
          </a:p>
          <a:p>
            <a:endParaRPr lang="en-US" dirty="0"/>
          </a:p>
          <a:p>
            <a:r>
              <a:rPr lang="en-US" dirty="0"/>
              <a:t>There are no medications to treat factitious disorders themselves. Medication may be used, however, to treat any related disorder -- such as depression, anxiety, or a personality disorder. The use of medications must be carefully monitored in people with factitious disorders due to the risk that the drugs may be used in a harmful way.</a:t>
            </a:r>
          </a:p>
          <a:p>
            <a:endParaRPr lang="en-US" dirty="0"/>
          </a:p>
          <a:p>
            <a:endParaRPr lang="en-US" dirty="0"/>
          </a:p>
        </p:txBody>
      </p:sp>
    </p:spTree>
    <p:extLst>
      <p:ext uri="{BB962C8B-B14F-4D97-AF65-F5344CB8AC3E}">
        <p14:creationId xmlns:p14="http://schemas.microsoft.com/office/powerpoint/2010/main" val="22083384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Differential diagnosis</a:t>
            </a:r>
          </a:p>
        </p:txBody>
      </p:sp>
      <p:sp>
        <p:nvSpPr>
          <p:cNvPr id="3" name="Content Placeholder 2"/>
          <p:cNvSpPr>
            <a:spLocks noGrp="1"/>
          </p:cNvSpPr>
          <p:nvPr>
            <p:ph idx="1"/>
          </p:nvPr>
        </p:nvSpPr>
        <p:spPr/>
        <p:txBody>
          <a:bodyPr/>
          <a:lstStyle/>
          <a:p>
            <a:r>
              <a:rPr lang="en-US" dirty="0"/>
              <a:t>Psychiatric: other somatoform disorders, antisocial personality disorder, histrionic personality disorder, schizophrenia, substance abuse, malingering, and ganser’s syndrome.</a:t>
            </a:r>
          </a:p>
          <a:p>
            <a:endParaRPr lang="en-US" dirty="0"/>
          </a:p>
        </p:txBody>
      </p:sp>
    </p:spTree>
    <p:extLst>
      <p:ext uri="{BB962C8B-B14F-4D97-AF65-F5344CB8AC3E}">
        <p14:creationId xmlns:p14="http://schemas.microsoft.com/office/powerpoint/2010/main" val="19707473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Malingering </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079505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endParaRPr lang="en-US" dirty="0"/>
          </a:p>
        </p:txBody>
      </p:sp>
      <p:sp>
        <p:nvSpPr>
          <p:cNvPr id="3" name="Content Placeholder 2"/>
          <p:cNvSpPr>
            <a:spLocks noGrp="1"/>
          </p:cNvSpPr>
          <p:nvPr>
            <p:ph idx="1"/>
          </p:nvPr>
        </p:nvSpPr>
        <p:spPr>
          <a:xfrm>
            <a:off x="457200" y="1066800"/>
            <a:ext cx="8229600" cy="5791200"/>
          </a:xfrm>
        </p:spPr>
        <p:txBody>
          <a:bodyPr/>
          <a:lstStyle/>
          <a:p>
            <a:r>
              <a:rPr lang="en-US" dirty="0" smtClean="0"/>
              <a:t>The </a:t>
            </a:r>
            <a:r>
              <a:rPr lang="en-US" dirty="0"/>
              <a:t>intentional production of “the intentional production of false or grossly exaggerated physical or psychological symptoms, motivated by external incentives</a:t>
            </a:r>
            <a:r>
              <a:rPr lang="en-US" dirty="0" smtClean="0"/>
              <a:t>.”</a:t>
            </a:r>
          </a:p>
          <a:p>
            <a:r>
              <a:rPr lang="en-US" dirty="0" err="1" smtClean="0"/>
              <a:t>Mañingering</a:t>
            </a:r>
            <a:r>
              <a:rPr lang="en-US" dirty="0" smtClean="0"/>
              <a:t> involves the feign of physical or psychological symptoms in order to achieve personal gain.</a:t>
            </a:r>
          </a:p>
          <a:p>
            <a:r>
              <a:rPr lang="en-US" dirty="0" smtClean="0"/>
              <a:t>Common external motivations include avoiding the police, receiving room and board, obtain narcotics, and receiving monetary compensation.</a:t>
            </a:r>
            <a:endParaRPr lang="en-US" dirty="0"/>
          </a:p>
        </p:txBody>
      </p:sp>
    </p:spTree>
    <p:extLst>
      <p:ext uri="{BB962C8B-B14F-4D97-AF65-F5344CB8AC3E}">
        <p14:creationId xmlns:p14="http://schemas.microsoft.com/office/powerpoint/2010/main" val="12565923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DSM-IV-TR </a:t>
            </a:r>
            <a:r>
              <a:rPr lang="en-US" dirty="0"/>
              <a:t>Considerations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According to the </a:t>
            </a:r>
            <a:r>
              <a:rPr lang="en-US" i="1" dirty="0"/>
              <a:t>DSM-5</a:t>
            </a:r>
            <a:r>
              <a:rPr lang="en-US" dirty="0"/>
              <a:t>, malingering should be suspected in the presence of any combination of the following:</a:t>
            </a:r>
            <a:endParaRPr lang="en-US" dirty="0" smtClean="0"/>
          </a:p>
          <a:p>
            <a:r>
              <a:rPr lang="en-US" dirty="0" smtClean="0"/>
              <a:t>Medicolegal </a:t>
            </a:r>
            <a:r>
              <a:rPr lang="en-US" dirty="0"/>
              <a:t>presentation </a:t>
            </a:r>
            <a:r>
              <a:rPr lang="en-US" dirty="0" smtClean="0"/>
              <a:t>(e.g., </a:t>
            </a:r>
            <a:r>
              <a:rPr lang="en-US" dirty="0"/>
              <a:t>an </a:t>
            </a:r>
            <a:r>
              <a:rPr lang="en-US" dirty="0" smtClean="0"/>
              <a:t>attorney refers </a:t>
            </a:r>
            <a:r>
              <a:rPr lang="en-US" dirty="0"/>
              <a:t>patient, a patient is </a:t>
            </a:r>
            <a:r>
              <a:rPr lang="en-US" dirty="0" smtClean="0"/>
              <a:t>seeking compensation </a:t>
            </a:r>
            <a:r>
              <a:rPr lang="en-US" dirty="0"/>
              <a:t>for injury)</a:t>
            </a:r>
            <a:endParaRPr lang="en-US" dirty="0" smtClean="0"/>
          </a:p>
          <a:p>
            <a:r>
              <a:rPr lang="en-US" dirty="0" smtClean="0"/>
              <a:t>Discrepancy </a:t>
            </a:r>
            <a:r>
              <a:rPr lang="en-US" dirty="0"/>
              <a:t>between claimed </a:t>
            </a:r>
            <a:r>
              <a:rPr lang="en-US" dirty="0" smtClean="0"/>
              <a:t>disability/distress </a:t>
            </a:r>
            <a:r>
              <a:rPr lang="en-US" dirty="0"/>
              <a:t>and </a:t>
            </a:r>
            <a:r>
              <a:rPr lang="en-US" dirty="0" smtClean="0"/>
              <a:t>objective </a:t>
            </a:r>
            <a:r>
              <a:rPr lang="en-US" dirty="0"/>
              <a:t>findings </a:t>
            </a:r>
            <a:endParaRPr lang="en-US" dirty="0" smtClean="0"/>
          </a:p>
          <a:p>
            <a:r>
              <a:rPr lang="en-US" dirty="0" smtClean="0"/>
              <a:t> </a:t>
            </a:r>
            <a:r>
              <a:rPr lang="en-US" dirty="0"/>
              <a:t>Lack of cooperation </a:t>
            </a:r>
            <a:r>
              <a:rPr lang="en-US" dirty="0" smtClean="0"/>
              <a:t>during evaluation and in complying with prescribed treatment </a:t>
            </a:r>
          </a:p>
          <a:p>
            <a:r>
              <a:rPr lang="en-US" dirty="0" smtClean="0"/>
              <a:t>Presence </a:t>
            </a:r>
            <a:r>
              <a:rPr lang="en-US" dirty="0"/>
              <a:t>of </a:t>
            </a:r>
            <a:r>
              <a:rPr lang="en-US" dirty="0" smtClean="0"/>
              <a:t>Antisocial Personality Disorder</a:t>
            </a:r>
            <a:endParaRPr lang="en-US" dirty="0"/>
          </a:p>
        </p:txBody>
      </p:sp>
    </p:spTree>
    <p:extLst>
      <p:ext uri="{BB962C8B-B14F-4D97-AF65-F5344CB8AC3E}">
        <p14:creationId xmlns:p14="http://schemas.microsoft.com/office/powerpoint/2010/main" val="16105398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dirty="0"/>
              <a:t>Why Do People Malinger? </a:t>
            </a:r>
          </a:p>
        </p:txBody>
      </p:sp>
      <p:sp>
        <p:nvSpPr>
          <p:cNvPr id="3" name="Content Placeholder 2"/>
          <p:cNvSpPr>
            <a:spLocks noGrp="1"/>
          </p:cNvSpPr>
          <p:nvPr>
            <p:ph idx="1"/>
          </p:nvPr>
        </p:nvSpPr>
        <p:spPr>
          <a:xfrm>
            <a:off x="152400" y="838200"/>
            <a:ext cx="8839200" cy="5867400"/>
          </a:xfrm>
        </p:spPr>
        <p:txBody>
          <a:bodyPr>
            <a:normAutofit fontScale="62500" lnSpcReduction="20000"/>
          </a:bodyPr>
          <a:lstStyle/>
          <a:p>
            <a:r>
              <a:rPr lang="en-US" dirty="0"/>
              <a:t>Seen in both civil and criminal settings: </a:t>
            </a:r>
          </a:p>
          <a:p>
            <a:pPr>
              <a:buFont typeface="Wingdings" pitchFamily="2" charset="2"/>
              <a:buChar char="Ø"/>
            </a:pPr>
            <a:r>
              <a:rPr lang="en-US" dirty="0" smtClean="0"/>
              <a:t>     – </a:t>
            </a:r>
            <a:r>
              <a:rPr lang="en-US" dirty="0"/>
              <a:t>Civil: </a:t>
            </a:r>
          </a:p>
          <a:p>
            <a:pPr marL="0" indent="0">
              <a:buNone/>
            </a:pPr>
            <a:r>
              <a:rPr lang="en-US" dirty="0" smtClean="0"/>
              <a:t>          1) personal injury</a:t>
            </a:r>
          </a:p>
          <a:p>
            <a:pPr marL="0" indent="0">
              <a:buNone/>
            </a:pPr>
            <a:r>
              <a:rPr lang="en-US" dirty="0"/>
              <a:t> </a:t>
            </a:r>
            <a:r>
              <a:rPr lang="en-US" dirty="0" smtClean="0"/>
              <a:t>         2) workers’ compensation</a:t>
            </a:r>
          </a:p>
          <a:p>
            <a:pPr marL="0" indent="0">
              <a:buNone/>
            </a:pPr>
            <a:r>
              <a:rPr lang="en-US" dirty="0"/>
              <a:t> </a:t>
            </a:r>
            <a:r>
              <a:rPr lang="en-US" dirty="0" smtClean="0"/>
              <a:t>         3) SSDI</a:t>
            </a:r>
          </a:p>
          <a:p>
            <a:pPr marL="0" indent="0">
              <a:buNone/>
            </a:pPr>
            <a:r>
              <a:rPr lang="en-US" dirty="0"/>
              <a:t>In the civil context, it may benefit a plaintiff to appear emotionally and physically injured at the hands of the defendant </a:t>
            </a:r>
            <a:endParaRPr lang="en-US" dirty="0" smtClean="0"/>
          </a:p>
          <a:p>
            <a:pPr>
              <a:buFont typeface="Wingdings" pitchFamily="2" charset="2"/>
              <a:buChar char="Ø"/>
            </a:pPr>
            <a:r>
              <a:rPr lang="en-US" dirty="0"/>
              <a:t>– </a:t>
            </a:r>
            <a:r>
              <a:rPr lang="en-US" dirty="0" smtClean="0"/>
              <a:t>Criminal: </a:t>
            </a:r>
          </a:p>
          <a:p>
            <a:pPr marL="0" indent="0">
              <a:buNone/>
            </a:pPr>
            <a:r>
              <a:rPr lang="en-US" dirty="0" smtClean="0"/>
              <a:t>            1)  trial </a:t>
            </a:r>
            <a:r>
              <a:rPr lang="en-US" dirty="0"/>
              <a:t>competency </a:t>
            </a:r>
            <a:endParaRPr lang="en-US" dirty="0" smtClean="0"/>
          </a:p>
          <a:p>
            <a:pPr marL="0" indent="0">
              <a:buNone/>
            </a:pPr>
            <a:r>
              <a:rPr lang="en-US" dirty="0" smtClean="0"/>
              <a:t>            2) Insanity</a:t>
            </a:r>
          </a:p>
          <a:p>
            <a:pPr marL="0" indent="0">
              <a:buNone/>
            </a:pPr>
            <a:r>
              <a:rPr lang="en-US" dirty="0" smtClean="0"/>
              <a:t>            3) diminished </a:t>
            </a:r>
            <a:r>
              <a:rPr lang="en-US" dirty="0"/>
              <a:t>actuality diminished actuality </a:t>
            </a:r>
            <a:endParaRPr lang="en-US" dirty="0" smtClean="0"/>
          </a:p>
          <a:p>
            <a:pPr marL="0" indent="0">
              <a:buNone/>
            </a:pPr>
            <a:r>
              <a:rPr lang="en-US" dirty="0" smtClean="0"/>
              <a:t>            4) sentencing </a:t>
            </a:r>
            <a:r>
              <a:rPr lang="en-US" dirty="0"/>
              <a:t>mitigation </a:t>
            </a:r>
            <a:endParaRPr lang="en-US" dirty="0" smtClean="0"/>
          </a:p>
          <a:p>
            <a:pPr marL="0" indent="0">
              <a:buNone/>
            </a:pPr>
            <a:r>
              <a:rPr lang="en-US" dirty="0" smtClean="0"/>
              <a:t>            5) death penalty</a:t>
            </a:r>
          </a:p>
          <a:p>
            <a:pPr marL="0" indent="0">
              <a:buNone/>
            </a:pPr>
            <a:r>
              <a:rPr lang="en-US" dirty="0"/>
              <a:t>Used when a defendant determines it is in his/her best legal interests to be lacking certain abilities or to be suffering from emotional problems. </a:t>
            </a:r>
            <a:endParaRPr lang="en-US" dirty="0" smtClean="0"/>
          </a:p>
          <a:p>
            <a:pPr marL="0" indent="0">
              <a:buNone/>
            </a:pPr>
            <a:r>
              <a:rPr lang="en-US" dirty="0"/>
              <a:t>We commonly see blatant malingering of psychotic symptoms in competency and insanity cases (many times in the same persons). </a:t>
            </a:r>
            <a:endParaRPr lang="en-US" dirty="0" smtClean="0"/>
          </a:p>
          <a:p>
            <a:pPr marL="0" indent="0">
              <a:buNone/>
            </a:pPr>
            <a:r>
              <a:rPr lang="en-US" dirty="0" smtClean="0"/>
              <a:t>Malingering </a:t>
            </a:r>
            <a:r>
              <a:rPr lang="en-US" dirty="0"/>
              <a:t>of cognitive deficits is common in competency cases and various civil cases</a:t>
            </a:r>
            <a:endParaRPr lang="en-US" dirty="0" smtClean="0"/>
          </a:p>
        </p:txBody>
      </p:sp>
    </p:spTree>
    <p:extLst>
      <p:ext uri="{BB962C8B-B14F-4D97-AF65-F5344CB8AC3E}">
        <p14:creationId xmlns:p14="http://schemas.microsoft.com/office/powerpoint/2010/main" val="95754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2400"/>
            <a:ext cx="8229600" cy="609600"/>
          </a:xfrm>
        </p:spPr>
        <p:txBody>
          <a:bodyPr>
            <a:normAutofit fontScale="90000"/>
          </a:bodyPr>
          <a:lstStyle/>
          <a:p>
            <a:r>
              <a:rPr lang="es-ES" dirty="0" err="1" smtClean="0"/>
              <a:t>Review</a:t>
            </a:r>
            <a:r>
              <a:rPr lang="es-ES" dirty="0" smtClean="0"/>
              <a:t> of </a:t>
            </a:r>
            <a:r>
              <a:rPr lang="es-ES" dirty="0" err="1" smtClean="0"/>
              <a:t>distinguishing</a:t>
            </a:r>
            <a:r>
              <a:rPr lang="es-ES" dirty="0" smtClean="0"/>
              <a:t> </a:t>
            </a:r>
            <a:r>
              <a:rPr lang="es-ES" dirty="0" err="1" smtClean="0"/>
              <a:t>features</a:t>
            </a:r>
            <a:r>
              <a:rPr lang="es-ES" dirty="0" smtClean="0"/>
              <a:t>.-</a:t>
            </a:r>
            <a:endParaRPr lang="es-ES" dirty="0"/>
          </a:p>
        </p:txBody>
      </p:sp>
      <p:sp>
        <p:nvSpPr>
          <p:cNvPr id="3" name="Marcador de contenido 2"/>
          <p:cNvSpPr>
            <a:spLocks noGrp="1"/>
          </p:cNvSpPr>
          <p:nvPr>
            <p:ph idx="1"/>
          </p:nvPr>
        </p:nvSpPr>
        <p:spPr>
          <a:xfrm>
            <a:off x="457200" y="762000"/>
            <a:ext cx="8229600" cy="5943600"/>
          </a:xfrm>
        </p:spPr>
        <p:txBody>
          <a:bodyPr/>
          <a:lstStyle/>
          <a:p>
            <a:r>
              <a:rPr lang="es-ES" dirty="0" err="1" smtClean="0"/>
              <a:t>Somatoform</a:t>
            </a:r>
            <a:r>
              <a:rPr lang="es-ES" dirty="0" smtClean="0"/>
              <a:t> </a:t>
            </a:r>
            <a:r>
              <a:rPr lang="es-ES" dirty="0" err="1" smtClean="0"/>
              <a:t>disorders</a:t>
            </a:r>
            <a:r>
              <a:rPr lang="es-ES" dirty="0" smtClean="0"/>
              <a:t>.- </a:t>
            </a:r>
            <a:r>
              <a:rPr lang="es-ES" dirty="0" err="1" smtClean="0"/>
              <a:t>PatientS</a:t>
            </a:r>
            <a:r>
              <a:rPr lang="es-ES" dirty="0" smtClean="0"/>
              <a:t> BELIEVE </a:t>
            </a:r>
            <a:r>
              <a:rPr lang="es-ES" dirty="0" err="1" smtClean="0"/>
              <a:t>they</a:t>
            </a:r>
            <a:r>
              <a:rPr lang="es-ES" dirty="0" smtClean="0"/>
              <a:t> are </a:t>
            </a:r>
            <a:r>
              <a:rPr lang="es-ES" dirty="0" err="1" smtClean="0"/>
              <a:t>ill</a:t>
            </a:r>
            <a:r>
              <a:rPr lang="es-ES" dirty="0" smtClean="0"/>
              <a:t> and do </a:t>
            </a:r>
            <a:r>
              <a:rPr lang="es-ES" b="1" dirty="0" err="1" smtClean="0"/>
              <a:t>not</a:t>
            </a:r>
            <a:r>
              <a:rPr lang="es-ES" b="1" dirty="0" smtClean="0"/>
              <a:t> </a:t>
            </a:r>
            <a:r>
              <a:rPr lang="es-ES" b="1" dirty="0" err="1" smtClean="0"/>
              <a:t>intentionally</a:t>
            </a:r>
            <a:r>
              <a:rPr lang="es-ES" b="1" dirty="0" smtClean="0"/>
              <a:t> </a:t>
            </a:r>
            <a:r>
              <a:rPr lang="es-ES" dirty="0" smtClean="0"/>
              <a:t>produce </a:t>
            </a:r>
            <a:r>
              <a:rPr lang="es-ES" dirty="0" err="1" smtClean="0"/>
              <a:t>or</a:t>
            </a:r>
            <a:r>
              <a:rPr lang="es-ES" dirty="0" smtClean="0"/>
              <a:t> </a:t>
            </a:r>
            <a:r>
              <a:rPr lang="es-ES" dirty="0" err="1" smtClean="0"/>
              <a:t>feign</a:t>
            </a:r>
            <a:r>
              <a:rPr lang="es-ES" dirty="0" smtClean="0"/>
              <a:t> </a:t>
            </a:r>
            <a:r>
              <a:rPr lang="es-ES" dirty="0" err="1" smtClean="0"/>
              <a:t>symptoms</a:t>
            </a:r>
            <a:r>
              <a:rPr lang="es-ES" dirty="0" smtClean="0"/>
              <a:t>. </a:t>
            </a:r>
          </a:p>
          <a:p>
            <a:r>
              <a:rPr lang="es-ES" dirty="0" err="1" smtClean="0"/>
              <a:t>Factitious</a:t>
            </a:r>
            <a:r>
              <a:rPr lang="es-ES" dirty="0" smtClean="0"/>
              <a:t> </a:t>
            </a:r>
            <a:r>
              <a:rPr lang="es-ES" dirty="0" err="1" smtClean="0"/>
              <a:t>disorders</a:t>
            </a:r>
            <a:r>
              <a:rPr lang="es-ES" dirty="0" smtClean="0"/>
              <a:t>.- </a:t>
            </a:r>
            <a:r>
              <a:rPr lang="es-ES" dirty="0" err="1" smtClean="0"/>
              <a:t>Patient</a:t>
            </a:r>
            <a:r>
              <a:rPr lang="es-ES" b="1" dirty="0" smtClean="0"/>
              <a:t> </a:t>
            </a:r>
            <a:r>
              <a:rPr lang="es-ES" b="1" dirty="0" err="1" smtClean="0"/>
              <a:t>intentionaly</a:t>
            </a:r>
            <a:r>
              <a:rPr lang="es-ES" b="1" dirty="0" smtClean="0"/>
              <a:t> </a:t>
            </a:r>
            <a:r>
              <a:rPr lang="es-ES" dirty="0" smtClean="0"/>
              <a:t>produce </a:t>
            </a:r>
            <a:r>
              <a:rPr lang="es-ES" dirty="0" err="1" smtClean="0"/>
              <a:t>symptoms</a:t>
            </a:r>
            <a:r>
              <a:rPr lang="es-ES" dirty="0" smtClean="0"/>
              <a:t> of real </a:t>
            </a:r>
            <a:r>
              <a:rPr lang="es-ES" dirty="0" err="1" smtClean="0"/>
              <a:t>illness</a:t>
            </a:r>
            <a:r>
              <a:rPr lang="es-ES" dirty="0" smtClean="0"/>
              <a:t> </a:t>
            </a:r>
            <a:r>
              <a:rPr lang="es-ES" dirty="0" err="1" smtClean="0"/>
              <a:t>because</a:t>
            </a:r>
            <a:r>
              <a:rPr lang="es-ES" dirty="0" smtClean="0"/>
              <a:t> of </a:t>
            </a:r>
            <a:r>
              <a:rPr lang="es-ES" b="1" dirty="0" err="1" smtClean="0"/>
              <a:t>desire</a:t>
            </a:r>
            <a:r>
              <a:rPr lang="es-ES" b="1" dirty="0" smtClean="0"/>
              <a:t> to asume </a:t>
            </a:r>
            <a:r>
              <a:rPr lang="es-ES" b="1" dirty="0" err="1" smtClean="0"/>
              <a:t>the</a:t>
            </a:r>
            <a:r>
              <a:rPr lang="es-ES" b="1" dirty="0" smtClean="0"/>
              <a:t> </a:t>
            </a:r>
            <a:r>
              <a:rPr lang="es-ES" b="1" dirty="0" err="1" smtClean="0"/>
              <a:t>sick</a:t>
            </a:r>
            <a:r>
              <a:rPr lang="es-ES" b="1" dirty="0" smtClean="0"/>
              <a:t> role, no </a:t>
            </a:r>
            <a:r>
              <a:rPr lang="es-ES" b="1" dirty="0" err="1" smtClean="0"/>
              <a:t>for</a:t>
            </a:r>
            <a:r>
              <a:rPr lang="es-ES" b="1" dirty="0" smtClean="0"/>
              <a:t> </a:t>
            </a:r>
            <a:r>
              <a:rPr lang="es-ES" b="1" dirty="0" err="1" smtClean="0"/>
              <a:t>external</a:t>
            </a:r>
            <a:r>
              <a:rPr lang="es-ES" b="1" dirty="0" smtClean="0"/>
              <a:t> </a:t>
            </a:r>
            <a:r>
              <a:rPr lang="es-ES" b="1" dirty="0" err="1" smtClean="0"/>
              <a:t>rewards</a:t>
            </a:r>
            <a:r>
              <a:rPr lang="es-ES" b="1" dirty="0" smtClean="0"/>
              <a:t>.</a:t>
            </a:r>
          </a:p>
          <a:p>
            <a:r>
              <a:rPr lang="es-ES" dirty="0" err="1" smtClean="0"/>
              <a:t>Malingering</a:t>
            </a:r>
            <a:r>
              <a:rPr lang="es-ES" dirty="0" smtClean="0"/>
              <a:t>: </a:t>
            </a:r>
            <a:r>
              <a:rPr lang="es-ES" dirty="0" err="1" smtClean="0"/>
              <a:t>Patient</a:t>
            </a:r>
            <a:r>
              <a:rPr lang="es-ES" b="1" dirty="0" smtClean="0"/>
              <a:t> </a:t>
            </a:r>
            <a:r>
              <a:rPr lang="es-ES" b="1" dirty="0" err="1" smtClean="0"/>
              <a:t>intentionally</a:t>
            </a:r>
            <a:r>
              <a:rPr lang="es-ES" b="1" dirty="0" smtClean="0"/>
              <a:t> </a:t>
            </a:r>
            <a:r>
              <a:rPr lang="es-ES" dirty="0" smtClean="0"/>
              <a:t>produce </a:t>
            </a:r>
            <a:r>
              <a:rPr lang="es-ES" dirty="0" err="1" smtClean="0"/>
              <a:t>or</a:t>
            </a:r>
            <a:r>
              <a:rPr lang="es-ES" dirty="0" smtClean="0"/>
              <a:t> </a:t>
            </a:r>
            <a:r>
              <a:rPr lang="es-ES" dirty="0" err="1" smtClean="0"/>
              <a:t>feign</a:t>
            </a:r>
            <a:r>
              <a:rPr lang="es-ES" dirty="0" smtClean="0"/>
              <a:t> </a:t>
            </a:r>
            <a:r>
              <a:rPr lang="es-ES" dirty="0" err="1" smtClean="0"/>
              <a:t>symptoms</a:t>
            </a:r>
            <a:r>
              <a:rPr lang="es-ES" dirty="0" smtClean="0"/>
              <a:t> </a:t>
            </a:r>
            <a:r>
              <a:rPr lang="es-ES" b="1" dirty="0" err="1" smtClean="0"/>
              <a:t>for</a:t>
            </a:r>
            <a:r>
              <a:rPr lang="es-ES" b="1" dirty="0" smtClean="0"/>
              <a:t> </a:t>
            </a:r>
            <a:r>
              <a:rPr lang="es-ES" b="1" dirty="0" err="1" smtClean="0"/>
              <a:t>external</a:t>
            </a:r>
            <a:r>
              <a:rPr lang="es-ES" b="1" dirty="0" smtClean="0"/>
              <a:t> </a:t>
            </a:r>
            <a:r>
              <a:rPr lang="es-ES" b="1" dirty="0" err="1" smtClean="0"/>
              <a:t>rewards</a:t>
            </a:r>
            <a:r>
              <a:rPr lang="es-ES" b="1" dirty="0" smtClean="0"/>
              <a:t>.</a:t>
            </a:r>
            <a:endParaRPr lang="es-ES" b="1" dirty="0"/>
          </a:p>
        </p:txBody>
      </p:sp>
    </p:spTree>
    <p:extLst>
      <p:ext uri="{BB962C8B-B14F-4D97-AF65-F5344CB8AC3E}">
        <p14:creationId xmlns:p14="http://schemas.microsoft.com/office/powerpoint/2010/main" val="9235724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Physical and Psychiatric presenting symptoms</a:t>
            </a:r>
          </a:p>
        </p:txBody>
      </p:sp>
      <p:sp>
        <p:nvSpPr>
          <p:cNvPr id="3" name="Content Placeholder 2"/>
          <p:cNvSpPr>
            <a:spLocks noGrp="1"/>
          </p:cNvSpPr>
          <p:nvPr>
            <p:ph idx="1"/>
          </p:nvPr>
        </p:nvSpPr>
        <p:spPr/>
        <p:txBody>
          <a:bodyPr>
            <a:normAutofit fontScale="92500" lnSpcReduction="20000"/>
          </a:bodyPr>
          <a:lstStyle/>
          <a:p>
            <a:r>
              <a:rPr lang="en-US" dirty="0" smtClean="0"/>
              <a:t>Most express subjective symptoms</a:t>
            </a:r>
          </a:p>
          <a:p>
            <a:r>
              <a:rPr lang="en-US" dirty="0" smtClean="0"/>
              <a:t>Tend to complain a lot and exaggerate its effect on their functioning and lives </a:t>
            </a:r>
          </a:p>
          <a:p>
            <a:r>
              <a:rPr lang="en-US" dirty="0" smtClean="0"/>
              <a:t>Preoccupied more with rewards than with alleviations of </a:t>
            </a:r>
            <a:r>
              <a:rPr lang="en-US" dirty="0" smtClean="0"/>
              <a:t>symptoms</a:t>
            </a:r>
          </a:p>
          <a:p>
            <a:r>
              <a:rPr lang="en-US" dirty="0" smtClean="0"/>
              <a:t>Patients usually present with multiple vague complaint that do not conform to a known medical condition.</a:t>
            </a:r>
          </a:p>
          <a:p>
            <a:r>
              <a:rPr lang="en-US" dirty="0" smtClean="0"/>
              <a:t>They often have a long medical history with many hospital stay. </a:t>
            </a:r>
            <a:endParaRPr lang="en-US" dirty="0"/>
          </a:p>
        </p:txBody>
      </p:sp>
    </p:spTree>
    <p:extLst>
      <p:ext uri="{BB962C8B-B14F-4D97-AF65-F5344CB8AC3E}">
        <p14:creationId xmlns:p14="http://schemas.microsoft.com/office/powerpoint/2010/main" val="33669834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11162"/>
          </a:xfrm>
        </p:spPr>
        <p:txBody>
          <a:bodyPr>
            <a:normAutofit fontScale="90000"/>
          </a:bodyPr>
          <a:lstStyle/>
          <a:p>
            <a:endParaRPr lang="es-ES" dirty="0"/>
          </a:p>
        </p:txBody>
      </p:sp>
      <p:sp>
        <p:nvSpPr>
          <p:cNvPr id="3" name="Marcador de contenido 2"/>
          <p:cNvSpPr>
            <a:spLocks noGrp="1"/>
          </p:cNvSpPr>
          <p:nvPr>
            <p:ph idx="1"/>
          </p:nvPr>
        </p:nvSpPr>
        <p:spPr>
          <a:xfrm>
            <a:off x="457200" y="914400"/>
            <a:ext cx="8229600" cy="5791200"/>
          </a:xfrm>
        </p:spPr>
        <p:txBody>
          <a:bodyPr/>
          <a:lstStyle/>
          <a:p>
            <a:r>
              <a:rPr lang="es-ES" dirty="0" err="1" smtClean="0"/>
              <a:t>They</a:t>
            </a:r>
            <a:r>
              <a:rPr lang="es-ES" dirty="0" smtClean="0"/>
              <a:t> are </a:t>
            </a:r>
            <a:r>
              <a:rPr lang="es-ES" dirty="0" err="1" smtClean="0"/>
              <a:t>generally</a:t>
            </a:r>
            <a:r>
              <a:rPr lang="es-ES" dirty="0" smtClean="0"/>
              <a:t> </a:t>
            </a:r>
            <a:r>
              <a:rPr lang="es-ES" dirty="0" err="1" smtClean="0"/>
              <a:t>uncooperative</a:t>
            </a:r>
            <a:r>
              <a:rPr lang="es-ES" dirty="0" smtClean="0"/>
              <a:t> and </a:t>
            </a:r>
            <a:r>
              <a:rPr lang="es-ES" dirty="0" err="1" smtClean="0"/>
              <a:t>refuse</a:t>
            </a:r>
            <a:r>
              <a:rPr lang="es-ES" dirty="0" smtClean="0"/>
              <a:t> to </a:t>
            </a:r>
            <a:r>
              <a:rPr lang="es-ES" dirty="0" err="1" smtClean="0"/>
              <a:t>accept</a:t>
            </a:r>
            <a:r>
              <a:rPr lang="es-ES" dirty="0" smtClean="0"/>
              <a:t> a </a:t>
            </a:r>
            <a:r>
              <a:rPr lang="es-ES" dirty="0" err="1" smtClean="0"/>
              <a:t>good</a:t>
            </a:r>
            <a:r>
              <a:rPr lang="es-ES" dirty="0" smtClean="0"/>
              <a:t> prognosis </a:t>
            </a:r>
            <a:r>
              <a:rPr lang="es-ES" dirty="0" err="1" smtClean="0"/>
              <a:t>even</a:t>
            </a:r>
            <a:r>
              <a:rPr lang="es-ES" dirty="0" smtClean="0"/>
              <a:t> </a:t>
            </a:r>
            <a:r>
              <a:rPr lang="es-ES" dirty="0" err="1" smtClean="0"/>
              <a:t>after</a:t>
            </a:r>
            <a:r>
              <a:rPr lang="es-ES" dirty="0" smtClean="0"/>
              <a:t> </a:t>
            </a:r>
            <a:r>
              <a:rPr lang="es-ES" dirty="0" err="1"/>
              <a:t>e</a:t>
            </a:r>
            <a:r>
              <a:rPr lang="es-ES" dirty="0" err="1" smtClean="0"/>
              <a:t>xtensive</a:t>
            </a:r>
            <a:r>
              <a:rPr lang="es-ES" dirty="0" smtClean="0"/>
              <a:t> medical </a:t>
            </a:r>
            <a:r>
              <a:rPr lang="es-ES" dirty="0" err="1" smtClean="0"/>
              <a:t>evaluation</a:t>
            </a:r>
            <a:r>
              <a:rPr lang="es-ES" dirty="0" smtClean="0"/>
              <a:t>.</a:t>
            </a:r>
          </a:p>
          <a:p>
            <a:r>
              <a:rPr lang="es-ES" dirty="0" err="1" smtClean="0"/>
              <a:t>Their</a:t>
            </a:r>
            <a:r>
              <a:rPr lang="es-ES" dirty="0" smtClean="0"/>
              <a:t> </a:t>
            </a:r>
            <a:r>
              <a:rPr lang="es-ES" dirty="0" err="1" smtClean="0"/>
              <a:t>symptoms</a:t>
            </a:r>
            <a:r>
              <a:rPr lang="es-ES" dirty="0" smtClean="0"/>
              <a:t> </a:t>
            </a:r>
            <a:r>
              <a:rPr lang="es-ES" dirty="0" err="1" smtClean="0"/>
              <a:t>improve</a:t>
            </a:r>
            <a:r>
              <a:rPr lang="es-ES" dirty="0" smtClean="0"/>
              <a:t> once </a:t>
            </a:r>
            <a:r>
              <a:rPr lang="es-ES" dirty="0" err="1" smtClean="0"/>
              <a:t>their</a:t>
            </a:r>
            <a:r>
              <a:rPr lang="es-ES" dirty="0" smtClean="0"/>
              <a:t> </a:t>
            </a:r>
            <a:r>
              <a:rPr lang="es-ES" dirty="0" err="1" smtClean="0"/>
              <a:t>desired</a:t>
            </a:r>
            <a:r>
              <a:rPr lang="es-ES" dirty="0" smtClean="0"/>
              <a:t> </a:t>
            </a:r>
            <a:r>
              <a:rPr lang="es-ES" dirty="0" err="1" smtClean="0"/>
              <a:t>objective</a:t>
            </a:r>
            <a:r>
              <a:rPr lang="es-ES" dirty="0" smtClean="0"/>
              <a:t> </a:t>
            </a:r>
            <a:r>
              <a:rPr lang="es-ES" dirty="0" err="1" smtClean="0"/>
              <a:t>is</a:t>
            </a:r>
            <a:r>
              <a:rPr lang="es-ES" dirty="0" smtClean="0"/>
              <a:t> </a:t>
            </a:r>
            <a:r>
              <a:rPr lang="es-ES" dirty="0" err="1" smtClean="0"/>
              <a:t>obtained</a:t>
            </a:r>
            <a:endParaRPr lang="es-ES" dirty="0" smtClean="0"/>
          </a:p>
          <a:p>
            <a:r>
              <a:rPr lang="es-ES" dirty="0" smtClean="0"/>
              <a:t>More </a:t>
            </a:r>
            <a:r>
              <a:rPr lang="es-ES" dirty="0" err="1" smtClean="0"/>
              <a:t>common</a:t>
            </a:r>
            <a:r>
              <a:rPr lang="es-ES" dirty="0" smtClean="0"/>
              <a:t> in </a:t>
            </a:r>
            <a:r>
              <a:rPr lang="es-ES" dirty="0" err="1" smtClean="0"/>
              <a:t>men</a:t>
            </a:r>
            <a:r>
              <a:rPr lang="es-ES" dirty="0" smtClean="0"/>
              <a:t>.</a:t>
            </a:r>
            <a:endParaRPr lang="es-ES" dirty="0"/>
          </a:p>
        </p:txBody>
      </p:sp>
    </p:spTree>
    <p:extLst>
      <p:ext uri="{BB962C8B-B14F-4D97-AF65-F5344CB8AC3E}">
        <p14:creationId xmlns:p14="http://schemas.microsoft.com/office/powerpoint/2010/main" val="19588840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r>
              <a:rPr lang="en-US" dirty="0"/>
              <a:t>If malingering is suspected, the clinician should consider the patient's possible reasons for secondary gain. Cues for the clinician include: If the patient has legal problems, potential for financial reward, or antisocial personality disorder; if the patient's story is incongruent with known facts or other informant accounts; if the patient will not cooperate while being evaluated.</a:t>
            </a:r>
          </a:p>
          <a:p>
            <a:r>
              <a:rPr lang="en-US" dirty="0"/>
              <a:t>Psychological evaluation is also recommended as a way to detect malingering. Psychologists have multiple assessment tools in addition to the clinical interview that are designed to provide objective, scientifically based information about whether an individual has responded honestly to the test, or whether he or she </a:t>
            </a:r>
            <a:r>
              <a:rPr lang="en-US" dirty="0" smtClean="0"/>
              <a:t>has </a:t>
            </a:r>
            <a:r>
              <a:rPr lang="en-US" dirty="0"/>
              <a:t>exaggerated or minimized psychological problems (possibly to obtain an external incentive, such as money damages in a personal injury lawsuit).</a:t>
            </a:r>
          </a:p>
          <a:p>
            <a:endParaRPr lang="en-US" dirty="0"/>
          </a:p>
        </p:txBody>
      </p:sp>
    </p:spTree>
    <p:extLst>
      <p:ext uri="{BB962C8B-B14F-4D97-AF65-F5344CB8AC3E}">
        <p14:creationId xmlns:p14="http://schemas.microsoft.com/office/powerpoint/2010/main" val="13259583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Differential diagnosis</a:t>
            </a:r>
            <a:endParaRPr lang="en-US" dirty="0"/>
          </a:p>
        </p:txBody>
      </p:sp>
      <p:sp>
        <p:nvSpPr>
          <p:cNvPr id="3" name="Content Placeholder 2"/>
          <p:cNvSpPr>
            <a:spLocks noGrp="1"/>
          </p:cNvSpPr>
          <p:nvPr>
            <p:ph idx="1"/>
          </p:nvPr>
        </p:nvSpPr>
        <p:spPr/>
        <p:txBody>
          <a:bodyPr/>
          <a:lstStyle/>
          <a:p>
            <a:r>
              <a:rPr lang="en-US" dirty="0" smtClean="0"/>
              <a:t>Somatoform disorders </a:t>
            </a:r>
            <a:endParaRPr lang="en-US" dirty="0"/>
          </a:p>
        </p:txBody>
      </p:sp>
    </p:spTree>
    <p:extLst>
      <p:ext uri="{BB962C8B-B14F-4D97-AF65-F5344CB8AC3E}">
        <p14:creationId xmlns:p14="http://schemas.microsoft.com/office/powerpoint/2010/main" val="535963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7"/>
            <a:ext cx="8229600" cy="182563"/>
          </a:xfrm>
        </p:spPr>
        <p:txBody>
          <a:bodyPr>
            <a:normAutofit fontScale="90000"/>
          </a:bodyPr>
          <a:lstStyle/>
          <a:p>
            <a:endParaRPr lang="es-ES" dirty="0"/>
          </a:p>
        </p:txBody>
      </p:sp>
      <p:sp>
        <p:nvSpPr>
          <p:cNvPr id="3" name="Marcador de contenido 2"/>
          <p:cNvSpPr>
            <a:spLocks noGrp="1"/>
          </p:cNvSpPr>
          <p:nvPr>
            <p:ph idx="1"/>
          </p:nvPr>
        </p:nvSpPr>
        <p:spPr>
          <a:xfrm>
            <a:off x="457200" y="609600"/>
            <a:ext cx="8229600" cy="5516563"/>
          </a:xfrm>
        </p:spPr>
        <p:txBody>
          <a:bodyPr>
            <a:normAutofit lnSpcReduction="10000"/>
          </a:bodyPr>
          <a:lstStyle/>
          <a:p>
            <a:pPr marL="0" indent="0">
              <a:buNone/>
            </a:pPr>
            <a:endParaRPr lang="es-ES" dirty="0" smtClean="0"/>
          </a:p>
          <a:p>
            <a:pPr marL="0" indent="0">
              <a:buNone/>
            </a:pPr>
            <a:r>
              <a:rPr lang="es-ES" sz="4400" dirty="0" err="1" smtClean="0"/>
              <a:t>Somatoform</a:t>
            </a:r>
            <a:r>
              <a:rPr lang="es-ES" sz="4400" dirty="0" smtClean="0"/>
              <a:t> </a:t>
            </a:r>
            <a:r>
              <a:rPr lang="es-ES" sz="4400" dirty="0" err="1" smtClean="0"/>
              <a:t>disorders</a:t>
            </a:r>
            <a:r>
              <a:rPr lang="es-ES" sz="4400" dirty="0" smtClean="0"/>
              <a:t> are </a:t>
            </a:r>
            <a:r>
              <a:rPr lang="es-ES" sz="4400" dirty="0" err="1" smtClean="0"/>
              <a:t>generally</a:t>
            </a:r>
            <a:r>
              <a:rPr lang="es-ES" sz="4400" dirty="0" smtClean="0"/>
              <a:t> more </a:t>
            </a:r>
            <a:r>
              <a:rPr lang="es-ES" sz="4400" dirty="0" err="1" smtClean="0"/>
              <a:t>common</a:t>
            </a:r>
            <a:r>
              <a:rPr lang="es-ES" sz="4400" dirty="0" smtClean="0"/>
              <a:t> in </a:t>
            </a:r>
            <a:r>
              <a:rPr lang="es-ES" sz="4400" dirty="0" err="1" smtClean="0"/>
              <a:t>women</a:t>
            </a:r>
            <a:r>
              <a:rPr lang="es-ES" sz="4400" dirty="0" smtClean="0"/>
              <a:t>. </a:t>
            </a:r>
          </a:p>
          <a:p>
            <a:pPr marL="0" indent="0">
              <a:buNone/>
            </a:pPr>
            <a:r>
              <a:rPr lang="es-ES" sz="4400" dirty="0" err="1" smtClean="0"/>
              <a:t>Half</a:t>
            </a:r>
            <a:r>
              <a:rPr lang="es-ES" sz="4400" dirty="0" smtClean="0"/>
              <a:t> of </a:t>
            </a:r>
            <a:r>
              <a:rPr lang="es-ES" sz="4400" dirty="0" err="1" smtClean="0"/>
              <a:t>patients</a:t>
            </a:r>
            <a:r>
              <a:rPr lang="es-ES" sz="4400" dirty="0" smtClean="0"/>
              <a:t> </a:t>
            </a:r>
            <a:r>
              <a:rPr lang="es-ES" sz="4400" dirty="0" err="1" smtClean="0"/>
              <a:t>have</a:t>
            </a:r>
            <a:r>
              <a:rPr lang="es-ES" sz="4400" dirty="0" smtClean="0"/>
              <a:t> </a:t>
            </a:r>
            <a:r>
              <a:rPr lang="es-ES" sz="4400" dirty="0" err="1" smtClean="0"/>
              <a:t>comorbid</a:t>
            </a:r>
            <a:r>
              <a:rPr lang="es-ES" sz="4400" dirty="0" smtClean="0"/>
              <a:t> mental </a:t>
            </a:r>
            <a:r>
              <a:rPr lang="es-ES" sz="4400" dirty="0" err="1" smtClean="0"/>
              <a:t>disorders</a:t>
            </a:r>
            <a:r>
              <a:rPr lang="es-ES" sz="4400" dirty="0" smtClean="0"/>
              <a:t>, </a:t>
            </a:r>
            <a:r>
              <a:rPr lang="es-ES" sz="4400" dirty="0" err="1" smtClean="0"/>
              <a:t>especially</a:t>
            </a:r>
            <a:r>
              <a:rPr lang="es-ES" sz="4400" dirty="0" smtClean="0"/>
              <a:t> </a:t>
            </a:r>
            <a:r>
              <a:rPr lang="es-ES" sz="4400" dirty="0" err="1" smtClean="0"/>
              <a:t>anxiety</a:t>
            </a:r>
            <a:r>
              <a:rPr lang="es-ES" sz="4400" dirty="0" smtClean="0"/>
              <a:t> </a:t>
            </a:r>
            <a:r>
              <a:rPr lang="es-ES" sz="4400" dirty="0" err="1" smtClean="0"/>
              <a:t>disorders</a:t>
            </a:r>
            <a:r>
              <a:rPr lang="es-ES" sz="4400" dirty="0" smtClean="0"/>
              <a:t> and </a:t>
            </a:r>
            <a:r>
              <a:rPr lang="es-ES" sz="4400" dirty="0" err="1" smtClean="0"/>
              <a:t>major</a:t>
            </a:r>
            <a:r>
              <a:rPr lang="es-ES" sz="4400" dirty="0" smtClean="0"/>
              <a:t> </a:t>
            </a:r>
            <a:r>
              <a:rPr lang="es-ES" sz="4400" dirty="0" err="1" smtClean="0"/>
              <a:t>depression</a:t>
            </a:r>
            <a:r>
              <a:rPr lang="es-ES" sz="4400" dirty="0" smtClean="0"/>
              <a:t>.</a:t>
            </a:r>
            <a:endParaRPr lang="es-ES" sz="4400" dirty="0"/>
          </a:p>
        </p:txBody>
      </p:sp>
    </p:spTree>
    <p:extLst>
      <p:ext uri="{BB962C8B-B14F-4D97-AF65-F5344CB8AC3E}">
        <p14:creationId xmlns:p14="http://schemas.microsoft.com/office/powerpoint/2010/main" val="22831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ICD-10 CLASSIFICATION</a:t>
            </a:r>
            <a:endParaRPr lang="en-US" dirty="0"/>
          </a:p>
        </p:txBody>
      </p:sp>
      <p:graphicFrame>
        <p:nvGraphicFramePr>
          <p:cNvPr id="5" name="Content Placeholder 4"/>
          <p:cNvGraphicFramePr>
            <a:graphicFrameLocks noGrp="1"/>
          </p:cNvGraphicFramePr>
          <p:nvPr>
            <p:ph idx="1"/>
          </p:nvPr>
        </p:nvGraphicFramePr>
        <p:xfrm>
          <a:off x="457200" y="1600200"/>
          <a:ext cx="8229600" cy="48869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dirty="0" smtClean="0"/>
                        <a:t>CODE</a:t>
                      </a:r>
                      <a:endParaRPr lang="en-US" dirty="0"/>
                    </a:p>
                  </a:txBody>
                  <a:tcPr/>
                </a:tc>
                <a:tc>
                  <a:txBody>
                    <a:bodyPr/>
                    <a:lstStyle/>
                    <a:p>
                      <a:r>
                        <a:rPr lang="en-US" dirty="0" smtClean="0"/>
                        <a:t>CATEGORY</a:t>
                      </a:r>
                      <a:endParaRPr lang="en-US" dirty="0"/>
                    </a:p>
                  </a:txBody>
                  <a:tcPr/>
                </a:tc>
              </a:tr>
              <a:tr h="370840">
                <a:tc>
                  <a:txBody>
                    <a:bodyPr/>
                    <a:lstStyle/>
                    <a:p>
                      <a:r>
                        <a:rPr lang="en-US" dirty="0" smtClean="0"/>
                        <a:t>F45.0</a:t>
                      </a:r>
                      <a:endParaRPr lang="en-US" dirty="0"/>
                    </a:p>
                  </a:txBody>
                  <a:tcPr/>
                </a:tc>
                <a:tc>
                  <a:txBody>
                    <a:bodyPr/>
                    <a:lstStyle/>
                    <a:p>
                      <a:r>
                        <a:rPr lang="en-US" dirty="0" smtClean="0"/>
                        <a:t>SOMATIZATION DISORDER</a:t>
                      </a:r>
                      <a:endParaRPr lang="en-US" dirty="0"/>
                    </a:p>
                  </a:txBody>
                  <a:tcPr/>
                </a:tc>
              </a:tr>
              <a:tr h="370840">
                <a:tc>
                  <a:txBody>
                    <a:bodyPr/>
                    <a:lstStyle/>
                    <a:p>
                      <a:r>
                        <a:rPr lang="en-US" dirty="0" smtClean="0"/>
                        <a:t>F45.1</a:t>
                      </a:r>
                      <a:endParaRPr lang="en-US" dirty="0"/>
                    </a:p>
                  </a:txBody>
                  <a:tcPr/>
                </a:tc>
                <a:tc>
                  <a:txBody>
                    <a:bodyPr/>
                    <a:lstStyle/>
                    <a:p>
                      <a:r>
                        <a:rPr lang="en-US" dirty="0" smtClean="0"/>
                        <a:t>UNDIFFERENTIAL SOMATOFORM</a:t>
                      </a:r>
                      <a:r>
                        <a:rPr lang="en-US" baseline="0" dirty="0" smtClean="0"/>
                        <a:t> DISORDER</a:t>
                      </a:r>
                      <a:endParaRPr lang="en-US" dirty="0"/>
                    </a:p>
                  </a:txBody>
                  <a:tcPr/>
                </a:tc>
              </a:tr>
              <a:tr h="370840">
                <a:tc>
                  <a:txBody>
                    <a:bodyPr/>
                    <a:lstStyle/>
                    <a:p>
                      <a:r>
                        <a:rPr lang="en-US" dirty="0" smtClean="0"/>
                        <a:t>F44.</a:t>
                      </a:r>
                      <a:endParaRPr lang="en-US" dirty="0"/>
                    </a:p>
                  </a:txBody>
                  <a:tcPr/>
                </a:tc>
                <a:tc>
                  <a:txBody>
                    <a:bodyPr/>
                    <a:lstStyle/>
                    <a:p>
                      <a:r>
                        <a:rPr lang="en-US" dirty="0" smtClean="0"/>
                        <a:t>COVERSION(DISSOCIATIVE)</a:t>
                      </a:r>
                      <a:endParaRPr lang="en-US" dirty="0"/>
                    </a:p>
                  </a:txBody>
                  <a:tcPr/>
                </a:tc>
              </a:tr>
              <a:tr h="370840">
                <a:tc>
                  <a:txBody>
                    <a:bodyPr/>
                    <a:lstStyle/>
                    <a:p>
                      <a:r>
                        <a:rPr lang="en-US" dirty="0" smtClean="0"/>
                        <a:t>F45.4</a:t>
                      </a:r>
                      <a:endParaRPr lang="en-US" dirty="0"/>
                    </a:p>
                  </a:txBody>
                  <a:tcPr/>
                </a:tc>
                <a:tc>
                  <a:txBody>
                    <a:bodyPr/>
                    <a:lstStyle/>
                    <a:p>
                      <a:r>
                        <a:rPr lang="en-US" dirty="0" smtClean="0"/>
                        <a:t>PERSISTENT SOMATOFORM PAIN DISORDER</a:t>
                      </a:r>
                      <a:endParaRPr lang="en-US" dirty="0"/>
                    </a:p>
                  </a:txBody>
                  <a:tcPr/>
                </a:tc>
              </a:tr>
              <a:tr h="370840">
                <a:tc>
                  <a:txBody>
                    <a:bodyPr/>
                    <a:lstStyle/>
                    <a:p>
                      <a:r>
                        <a:rPr lang="en-US" dirty="0" smtClean="0"/>
                        <a:t>F45.2</a:t>
                      </a:r>
                      <a:endParaRPr lang="en-US" dirty="0"/>
                    </a:p>
                  </a:txBody>
                  <a:tcPr/>
                </a:tc>
                <a:tc>
                  <a:txBody>
                    <a:bodyPr/>
                    <a:lstStyle/>
                    <a:p>
                      <a:r>
                        <a:rPr lang="en-US" dirty="0" smtClean="0"/>
                        <a:t>HYPOCHONDRIACAL</a:t>
                      </a:r>
                      <a:r>
                        <a:rPr lang="en-US" baseline="0" dirty="0" smtClean="0"/>
                        <a:t> DISORDER</a:t>
                      </a:r>
                      <a:endParaRPr lang="en-US" dirty="0"/>
                    </a:p>
                  </a:txBody>
                  <a:tcPr/>
                </a:tc>
              </a:tr>
              <a:tr h="370840">
                <a:tc>
                  <a:txBody>
                    <a:bodyPr/>
                    <a:lstStyle/>
                    <a:p>
                      <a:r>
                        <a:rPr lang="en-US" dirty="0" smtClean="0"/>
                        <a:t>F45.3</a:t>
                      </a:r>
                      <a:endParaRPr lang="en-US" dirty="0"/>
                    </a:p>
                  </a:txBody>
                  <a:tcPr/>
                </a:tc>
                <a:tc>
                  <a:txBody>
                    <a:bodyPr/>
                    <a:lstStyle/>
                    <a:p>
                      <a:r>
                        <a:rPr lang="en-US" dirty="0" smtClean="0"/>
                        <a:t>SOMATOFORM AUTONOMIC</a:t>
                      </a:r>
                      <a:r>
                        <a:rPr lang="en-US" baseline="0" dirty="0" smtClean="0"/>
                        <a:t> DYSFUNTION</a:t>
                      </a:r>
                      <a:endParaRPr lang="en-US" dirty="0"/>
                    </a:p>
                  </a:txBody>
                  <a:tcPr/>
                </a:tc>
              </a:tr>
              <a:tr h="370840">
                <a:tc>
                  <a:txBody>
                    <a:bodyPr/>
                    <a:lstStyle/>
                    <a:p>
                      <a:r>
                        <a:rPr lang="en-US" dirty="0" smtClean="0"/>
                        <a:t>F45.8</a:t>
                      </a:r>
                      <a:endParaRPr lang="en-US" dirty="0"/>
                    </a:p>
                  </a:txBody>
                  <a:tcPr/>
                </a:tc>
                <a:tc>
                  <a:txBody>
                    <a:bodyPr/>
                    <a:lstStyle/>
                    <a:p>
                      <a:r>
                        <a:rPr lang="en-US" dirty="0" smtClean="0"/>
                        <a:t>OTHER SOMATOFORM DISORDER</a:t>
                      </a:r>
                      <a:endParaRPr lang="en-US" dirty="0"/>
                    </a:p>
                  </a:txBody>
                  <a:tcPr/>
                </a:tc>
              </a:tr>
              <a:tr h="370840">
                <a:tc>
                  <a:txBody>
                    <a:bodyPr/>
                    <a:lstStyle/>
                    <a:p>
                      <a:r>
                        <a:rPr lang="en-US" dirty="0" smtClean="0"/>
                        <a:t>F45.9</a:t>
                      </a:r>
                      <a:endParaRPr lang="en-US" dirty="0"/>
                    </a:p>
                  </a:txBody>
                  <a:tcPr/>
                </a:tc>
                <a:tc>
                  <a:txBody>
                    <a:bodyPr/>
                    <a:lstStyle/>
                    <a:p>
                      <a:r>
                        <a:rPr lang="en-US" dirty="0" smtClean="0"/>
                        <a:t>SOMATOFORM DISORDER UNSPECIED</a:t>
                      </a:r>
                      <a:endParaRPr lang="en-US" dirty="0"/>
                    </a:p>
                  </a:txBody>
                  <a:tcPr/>
                </a:tc>
              </a:tr>
              <a:tr h="370840">
                <a:tc>
                  <a:txBody>
                    <a:bodyPr/>
                    <a:lstStyle/>
                    <a:p>
                      <a:r>
                        <a:rPr lang="en-US" dirty="0" smtClean="0"/>
                        <a:t>F48.0</a:t>
                      </a:r>
                      <a:endParaRPr lang="en-US" dirty="0"/>
                    </a:p>
                  </a:txBody>
                  <a:tcPr/>
                </a:tc>
                <a:tc>
                  <a:txBody>
                    <a:bodyPr/>
                    <a:lstStyle/>
                    <a:p>
                      <a:r>
                        <a:rPr lang="en-US" dirty="0" smtClean="0"/>
                        <a:t>NEURASTHENIA(IN</a:t>
                      </a:r>
                      <a:r>
                        <a:rPr lang="en-US" baseline="0" dirty="0" smtClean="0"/>
                        <a:t> OTHER NEOROTIC DISORDERS CATEGORY)</a:t>
                      </a:r>
                      <a:endParaRPr lang="en-US" dirty="0"/>
                    </a:p>
                  </a:txBody>
                  <a:tcPr/>
                </a:tc>
              </a:tr>
              <a:tr h="370840">
                <a:tc>
                  <a:txBody>
                    <a:bodyPr/>
                    <a:lstStyle/>
                    <a:p>
                      <a:endParaRPr lang="en-US" dirty="0"/>
                    </a:p>
                  </a:txBody>
                  <a:tcPr/>
                </a:tc>
                <a:tc>
                  <a:txBody>
                    <a:bodyPr/>
                    <a:lstStyle/>
                    <a:p>
                      <a:endParaRPr lang="en-US"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7362"/>
          </a:xfrm>
        </p:spPr>
        <p:txBody>
          <a:bodyPr>
            <a:normAutofit fontScale="90000"/>
          </a:bodyPr>
          <a:lstStyle/>
          <a:p>
            <a:r>
              <a:rPr lang="es-ES" dirty="0" smtClean="0"/>
              <a:t>DSM-V </a:t>
            </a:r>
            <a:r>
              <a:rPr lang="es-ES" dirty="0" err="1" smtClean="0"/>
              <a:t>Classification</a:t>
            </a:r>
            <a:endParaRPr lang="es-ES" dirty="0"/>
          </a:p>
        </p:txBody>
      </p:sp>
      <p:sp>
        <p:nvSpPr>
          <p:cNvPr id="3" name="Marcador de contenido 2"/>
          <p:cNvSpPr>
            <a:spLocks noGrp="1"/>
          </p:cNvSpPr>
          <p:nvPr>
            <p:ph idx="1"/>
          </p:nvPr>
        </p:nvSpPr>
        <p:spPr>
          <a:xfrm>
            <a:off x="457200" y="762000"/>
            <a:ext cx="8229600" cy="5867400"/>
          </a:xfrm>
        </p:spPr>
        <p:txBody>
          <a:bodyPr/>
          <a:lstStyle/>
          <a:p>
            <a:pPr marL="0" indent="0">
              <a:buNone/>
            </a:pPr>
            <a:r>
              <a:rPr lang="es-ES" b="1" dirty="0" smtClean="0"/>
              <a:t>SOMATOFROM  AND FACTITIOUS DISORDERS.-</a:t>
            </a:r>
          </a:p>
          <a:p>
            <a:pPr marL="0" indent="0">
              <a:buNone/>
            </a:pPr>
            <a:r>
              <a:rPr lang="es-ES" b="1" dirty="0" err="1" smtClean="0"/>
              <a:t>Somatoform</a:t>
            </a:r>
            <a:r>
              <a:rPr lang="es-ES" b="1" dirty="0" smtClean="0"/>
              <a:t> </a:t>
            </a:r>
            <a:r>
              <a:rPr lang="es-ES" b="1" dirty="0" err="1" smtClean="0"/>
              <a:t>disorders</a:t>
            </a:r>
            <a:r>
              <a:rPr lang="es-ES" b="1" dirty="0" smtClean="0"/>
              <a:t>.-</a:t>
            </a:r>
          </a:p>
          <a:p>
            <a:pPr marL="0" indent="0">
              <a:buNone/>
            </a:pPr>
            <a:r>
              <a:rPr lang="es-ES" dirty="0" smtClean="0"/>
              <a:t>-------</a:t>
            </a:r>
            <a:r>
              <a:rPr lang="es-ES" dirty="0" err="1" smtClean="0"/>
              <a:t>Somatization</a:t>
            </a:r>
            <a:r>
              <a:rPr lang="es-ES" dirty="0" smtClean="0"/>
              <a:t> </a:t>
            </a:r>
            <a:r>
              <a:rPr lang="es-ES" dirty="0" err="1" smtClean="0"/>
              <a:t>disorder</a:t>
            </a:r>
            <a:endParaRPr lang="es-ES" dirty="0" smtClean="0"/>
          </a:p>
          <a:p>
            <a:pPr marL="0" indent="0">
              <a:buNone/>
            </a:pPr>
            <a:r>
              <a:rPr lang="es-ES" dirty="0" smtClean="0"/>
              <a:t>-------Conversión </a:t>
            </a:r>
            <a:r>
              <a:rPr lang="es-ES" dirty="0" err="1" smtClean="0"/>
              <a:t>disorder</a:t>
            </a:r>
            <a:r>
              <a:rPr lang="es-ES" dirty="0" smtClean="0"/>
              <a:t> </a:t>
            </a:r>
          </a:p>
          <a:p>
            <a:pPr marL="0" indent="0">
              <a:buNone/>
            </a:pPr>
            <a:r>
              <a:rPr lang="es-ES" dirty="0" smtClean="0"/>
              <a:t>-------</a:t>
            </a:r>
            <a:r>
              <a:rPr lang="es-ES" dirty="0" err="1" smtClean="0"/>
              <a:t>Hypochondriasis</a:t>
            </a:r>
            <a:endParaRPr lang="es-ES" dirty="0" smtClean="0"/>
          </a:p>
          <a:p>
            <a:pPr marL="0" indent="0">
              <a:buNone/>
            </a:pPr>
            <a:r>
              <a:rPr lang="es-ES" dirty="0" smtClean="0"/>
              <a:t>-------</a:t>
            </a:r>
            <a:r>
              <a:rPr lang="es-ES" dirty="0" err="1" smtClean="0"/>
              <a:t>Body</a:t>
            </a:r>
            <a:r>
              <a:rPr lang="es-ES" dirty="0" smtClean="0"/>
              <a:t> </a:t>
            </a:r>
            <a:r>
              <a:rPr lang="es-ES" dirty="0" err="1"/>
              <a:t>d</a:t>
            </a:r>
            <a:r>
              <a:rPr lang="es-ES" dirty="0" err="1" smtClean="0"/>
              <a:t>ysmorphic</a:t>
            </a:r>
            <a:r>
              <a:rPr lang="es-ES" dirty="0" smtClean="0"/>
              <a:t> </a:t>
            </a:r>
            <a:r>
              <a:rPr lang="es-ES" dirty="0" err="1"/>
              <a:t>d</a:t>
            </a:r>
            <a:r>
              <a:rPr lang="es-ES" dirty="0" err="1" smtClean="0"/>
              <a:t>isorder</a:t>
            </a:r>
            <a:endParaRPr lang="es-ES" dirty="0" smtClean="0"/>
          </a:p>
          <a:p>
            <a:pPr marL="0" indent="0">
              <a:buNone/>
            </a:pPr>
            <a:r>
              <a:rPr lang="es-ES" dirty="0" smtClean="0"/>
              <a:t>-------</a:t>
            </a:r>
            <a:r>
              <a:rPr lang="es-ES" dirty="0" err="1" smtClean="0"/>
              <a:t>Pain</a:t>
            </a:r>
            <a:r>
              <a:rPr lang="es-ES" dirty="0" smtClean="0"/>
              <a:t> </a:t>
            </a:r>
            <a:r>
              <a:rPr lang="es-ES" dirty="0" err="1" smtClean="0"/>
              <a:t>disorder</a:t>
            </a:r>
            <a:endParaRPr lang="es-ES" dirty="0" smtClean="0"/>
          </a:p>
          <a:p>
            <a:pPr marL="0" indent="0">
              <a:buNone/>
            </a:pPr>
            <a:r>
              <a:rPr lang="es-ES" dirty="0" smtClean="0"/>
              <a:t>(</a:t>
            </a:r>
            <a:r>
              <a:rPr lang="es-ES" dirty="0" err="1" smtClean="0"/>
              <a:t>Undifferentiated</a:t>
            </a:r>
            <a:r>
              <a:rPr lang="es-ES" dirty="0" smtClean="0"/>
              <a:t> and </a:t>
            </a:r>
            <a:r>
              <a:rPr lang="es-ES" dirty="0" err="1" smtClean="0"/>
              <a:t>not</a:t>
            </a:r>
            <a:r>
              <a:rPr lang="es-ES" dirty="0" smtClean="0"/>
              <a:t> </a:t>
            </a:r>
            <a:r>
              <a:rPr lang="es-ES" dirty="0" err="1" smtClean="0"/>
              <a:t>otherwise</a:t>
            </a:r>
            <a:r>
              <a:rPr lang="es-ES" dirty="0" smtClean="0"/>
              <a:t> </a:t>
            </a:r>
            <a:r>
              <a:rPr lang="es-ES" dirty="0" err="1" smtClean="0"/>
              <a:t>specified</a:t>
            </a:r>
            <a:r>
              <a:rPr lang="es-ES" dirty="0" smtClean="0"/>
              <a:t>)</a:t>
            </a:r>
          </a:p>
          <a:p>
            <a:pPr marL="0" indent="0">
              <a:buNone/>
            </a:pPr>
            <a:r>
              <a:rPr lang="es-ES" b="1" dirty="0" err="1" smtClean="0"/>
              <a:t>Factitious</a:t>
            </a:r>
            <a:r>
              <a:rPr lang="es-ES" b="1" dirty="0" smtClean="0"/>
              <a:t> </a:t>
            </a:r>
            <a:r>
              <a:rPr lang="es-ES" b="1" dirty="0" err="1" smtClean="0"/>
              <a:t>disorder</a:t>
            </a:r>
            <a:endParaRPr lang="es-ES" b="1" dirty="0" smtClean="0"/>
          </a:p>
          <a:p>
            <a:pPr marL="0" indent="0">
              <a:buNone/>
            </a:pPr>
            <a:r>
              <a:rPr lang="es-ES" b="1" dirty="0" err="1" smtClean="0"/>
              <a:t>Malingering</a:t>
            </a:r>
            <a:endParaRPr lang="es-ES" b="1" dirty="0"/>
          </a:p>
        </p:txBody>
      </p:sp>
    </p:spTree>
    <p:extLst>
      <p:ext uri="{BB962C8B-B14F-4D97-AF65-F5344CB8AC3E}">
        <p14:creationId xmlns:p14="http://schemas.microsoft.com/office/powerpoint/2010/main" val="2194236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7362"/>
          </a:xfrm>
        </p:spPr>
        <p:txBody>
          <a:bodyPr>
            <a:normAutofit fontScale="90000"/>
          </a:bodyPr>
          <a:lstStyle/>
          <a:p>
            <a:r>
              <a:rPr lang="es-ES" dirty="0" err="1" smtClean="0"/>
              <a:t>Somatization</a:t>
            </a:r>
            <a:r>
              <a:rPr lang="es-ES" dirty="0" smtClean="0"/>
              <a:t> </a:t>
            </a:r>
            <a:r>
              <a:rPr lang="es-ES" dirty="0" err="1" smtClean="0"/>
              <a:t>disorders</a:t>
            </a:r>
            <a:endParaRPr lang="es-ES" dirty="0"/>
          </a:p>
        </p:txBody>
      </p:sp>
      <p:sp>
        <p:nvSpPr>
          <p:cNvPr id="3" name="Marcador de contenido 2"/>
          <p:cNvSpPr>
            <a:spLocks noGrp="1"/>
          </p:cNvSpPr>
          <p:nvPr>
            <p:ph idx="1"/>
          </p:nvPr>
        </p:nvSpPr>
        <p:spPr>
          <a:xfrm>
            <a:off x="304800" y="762000"/>
            <a:ext cx="8686800" cy="5943600"/>
          </a:xfrm>
        </p:spPr>
        <p:txBody>
          <a:bodyPr>
            <a:normAutofit lnSpcReduction="10000"/>
          </a:bodyPr>
          <a:lstStyle/>
          <a:p>
            <a:pPr marL="0" indent="0">
              <a:buNone/>
            </a:pPr>
            <a:r>
              <a:rPr lang="es-ES" dirty="0" err="1" smtClean="0"/>
              <a:t>Patient</a:t>
            </a:r>
            <a:r>
              <a:rPr lang="es-ES" dirty="0" smtClean="0"/>
              <a:t> </a:t>
            </a:r>
            <a:r>
              <a:rPr lang="es-ES" dirty="0" err="1" smtClean="0"/>
              <a:t>with</a:t>
            </a:r>
            <a:r>
              <a:rPr lang="es-ES" dirty="0" smtClean="0"/>
              <a:t> </a:t>
            </a:r>
            <a:r>
              <a:rPr lang="es-ES" dirty="0" err="1" smtClean="0"/>
              <a:t>somatization</a:t>
            </a:r>
            <a:r>
              <a:rPr lang="es-ES" dirty="0" smtClean="0"/>
              <a:t> </a:t>
            </a:r>
            <a:r>
              <a:rPr lang="es-ES" dirty="0" err="1" smtClean="0"/>
              <a:t>disorder</a:t>
            </a:r>
            <a:r>
              <a:rPr lang="es-ES" dirty="0" smtClean="0"/>
              <a:t> </a:t>
            </a:r>
            <a:r>
              <a:rPr lang="es-ES" dirty="0" err="1" smtClean="0"/>
              <a:t>present</a:t>
            </a:r>
            <a:r>
              <a:rPr lang="es-ES" dirty="0" smtClean="0"/>
              <a:t> </a:t>
            </a:r>
            <a:r>
              <a:rPr lang="es-ES" dirty="0" err="1" smtClean="0"/>
              <a:t>with</a:t>
            </a:r>
            <a:r>
              <a:rPr lang="es-ES" dirty="0" smtClean="0"/>
              <a:t> </a:t>
            </a:r>
            <a:r>
              <a:rPr lang="es-ES" dirty="0" err="1" smtClean="0"/>
              <a:t>multiple</a:t>
            </a:r>
            <a:r>
              <a:rPr lang="es-ES" dirty="0" smtClean="0"/>
              <a:t>, </a:t>
            </a:r>
            <a:r>
              <a:rPr lang="es-ES" dirty="0" err="1" smtClean="0"/>
              <a:t>often</a:t>
            </a:r>
            <a:r>
              <a:rPr lang="es-ES" dirty="0" smtClean="0"/>
              <a:t> </a:t>
            </a:r>
            <a:r>
              <a:rPr lang="es-ES" dirty="0" err="1" smtClean="0"/>
              <a:t>nonspecific</a:t>
            </a:r>
            <a:r>
              <a:rPr lang="es-ES" dirty="0" smtClean="0"/>
              <a:t> </a:t>
            </a:r>
            <a:r>
              <a:rPr lang="es-ES" dirty="0" err="1" smtClean="0"/>
              <a:t>physical</a:t>
            </a:r>
            <a:r>
              <a:rPr lang="es-ES" dirty="0" smtClean="0"/>
              <a:t> </a:t>
            </a:r>
            <a:r>
              <a:rPr lang="es-ES" dirty="0" err="1" smtClean="0"/>
              <a:t>symptoms</a:t>
            </a:r>
            <a:r>
              <a:rPr lang="es-ES" dirty="0" smtClean="0"/>
              <a:t> </a:t>
            </a:r>
            <a:r>
              <a:rPr lang="es-ES" dirty="0" err="1" smtClean="0"/>
              <a:t>involving</a:t>
            </a:r>
            <a:r>
              <a:rPr lang="es-ES" dirty="0" smtClean="0"/>
              <a:t> </a:t>
            </a:r>
            <a:r>
              <a:rPr lang="es-ES" dirty="0" err="1" smtClean="0"/>
              <a:t>many</a:t>
            </a:r>
            <a:r>
              <a:rPr lang="es-ES" dirty="0" smtClean="0"/>
              <a:t> </a:t>
            </a:r>
            <a:r>
              <a:rPr lang="es-ES" dirty="0" err="1" smtClean="0"/>
              <a:t>ogan</a:t>
            </a:r>
            <a:r>
              <a:rPr lang="es-ES" dirty="0" smtClean="0"/>
              <a:t> </a:t>
            </a:r>
            <a:r>
              <a:rPr lang="es-ES" dirty="0" err="1" smtClean="0"/>
              <a:t>systems</a:t>
            </a:r>
            <a:r>
              <a:rPr lang="es-ES" dirty="0" smtClean="0"/>
              <a:t>. </a:t>
            </a:r>
          </a:p>
          <a:p>
            <a:pPr marL="0" indent="0">
              <a:buNone/>
            </a:pPr>
            <a:r>
              <a:rPr lang="es-ES" dirty="0" err="1" smtClean="0"/>
              <a:t>They</a:t>
            </a:r>
            <a:r>
              <a:rPr lang="es-ES" dirty="0" smtClean="0"/>
              <a:t> </a:t>
            </a:r>
            <a:r>
              <a:rPr lang="es-ES" dirty="0" err="1" smtClean="0"/>
              <a:t>seek</a:t>
            </a:r>
            <a:r>
              <a:rPr lang="es-ES" dirty="0" smtClean="0"/>
              <a:t> </a:t>
            </a:r>
            <a:r>
              <a:rPr lang="es-ES" dirty="0" err="1" smtClean="0"/>
              <a:t>treatment</a:t>
            </a:r>
            <a:r>
              <a:rPr lang="es-ES" dirty="0" smtClean="0"/>
              <a:t> </a:t>
            </a:r>
            <a:r>
              <a:rPr lang="es-ES" dirty="0" err="1" smtClean="0"/>
              <a:t>from</a:t>
            </a:r>
            <a:r>
              <a:rPr lang="es-ES" dirty="0" smtClean="0"/>
              <a:t> </a:t>
            </a:r>
            <a:r>
              <a:rPr lang="es-ES" dirty="0" err="1" smtClean="0"/>
              <a:t>many</a:t>
            </a:r>
            <a:r>
              <a:rPr lang="es-ES" dirty="0" smtClean="0"/>
              <a:t> </a:t>
            </a:r>
            <a:r>
              <a:rPr lang="es-ES" dirty="0" err="1" smtClean="0"/>
              <a:t>doctors</a:t>
            </a:r>
            <a:r>
              <a:rPr lang="es-ES" dirty="0" smtClean="0"/>
              <a:t>, </a:t>
            </a:r>
            <a:r>
              <a:rPr lang="es-ES" dirty="0" err="1" smtClean="0"/>
              <a:t>often</a:t>
            </a:r>
            <a:r>
              <a:rPr lang="es-ES" dirty="0" smtClean="0"/>
              <a:t> </a:t>
            </a:r>
            <a:r>
              <a:rPr lang="es-ES" dirty="0" err="1" smtClean="0"/>
              <a:t>resulting</a:t>
            </a:r>
            <a:r>
              <a:rPr lang="es-ES" dirty="0" smtClean="0"/>
              <a:t> in </a:t>
            </a:r>
            <a:r>
              <a:rPr lang="es-ES" dirty="0" err="1" smtClean="0"/>
              <a:t>extensive</a:t>
            </a:r>
            <a:r>
              <a:rPr lang="es-ES" dirty="0" smtClean="0"/>
              <a:t> </a:t>
            </a:r>
            <a:r>
              <a:rPr lang="es-ES" dirty="0" err="1" smtClean="0"/>
              <a:t>lab</a:t>
            </a:r>
            <a:r>
              <a:rPr lang="es-ES" dirty="0" smtClean="0"/>
              <a:t> </a:t>
            </a:r>
            <a:r>
              <a:rPr lang="es-ES" dirty="0" err="1" smtClean="0"/>
              <a:t>work</a:t>
            </a:r>
            <a:r>
              <a:rPr lang="es-ES" dirty="0" smtClean="0"/>
              <a:t>, </a:t>
            </a:r>
            <a:r>
              <a:rPr lang="es-ES" dirty="0" err="1" smtClean="0"/>
              <a:t>diagnostic</a:t>
            </a:r>
            <a:r>
              <a:rPr lang="es-ES" dirty="0" smtClean="0"/>
              <a:t> </a:t>
            </a:r>
            <a:r>
              <a:rPr lang="es-ES" dirty="0" err="1" smtClean="0"/>
              <a:t>procedures</a:t>
            </a:r>
            <a:r>
              <a:rPr lang="es-ES" dirty="0" smtClean="0"/>
              <a:t>, </a:t>
            </a:r>
            <a:r>
              <a:rPr lang="es-ES" dirty="0" err="1" smtClean="0"/>
              <a:t>hospitalizations</a:t>
            </a:r>
            <a:r>
              <a:rPr lang="es-ES" dirty="0" smtClean="0"/>
              <a:t>, and / </a:t>
            </a:r>
            <a:r>
              <a:rPr lang="es-ES" dirty="0" err="1" smtClean="0"/>
              <a:t>or</a:t>
            </a:r>
            <a:r>
              <a:rPr lang="es-ES" dirty="0" smtClean="0"/>
              <a:t> </a:t>
            </a:r>
            <a:r>
              <a:rPr lang="es-ES" dirty="0" err="1" smtClean="0"/>
              <a:t>surgeries</a:t>
            </a:r>
            <a:r>
              <a:rPr lang="es-ES" dirty="0" smtClean="0"/>
              <a:t>.</a:t>
            </a:r>
          </a:p>
          <a:p>
            <a:pPr marL="0" indent="0">
              <a:buNone/>
            </a:pPr>
            <a:r>
              <a:rPr lang="es-ES" dirty="0" err="1" smtClean="0"/>
              <a:t>Incidence</a:t>
            </a:r>
            <a:r>
              <a:rPr lang="es-ES" dirty="0" smtClean="0"/>
              <a:t> in </a:t>
            </a:r>
            <a:r>
              <a:rPr lang="es-ES" dirty="0" err="1" smtClean="0"/>
              <a:t>females</a:t>
            </a:r>
            <a:r>
              <a:rPr lang="es-ES" dirty="0" smtClean="0"/>
              <a:t> up to 20 times </a:t>
            </a:r>
            <a:r>
              <a:rPr lang="es-ES" dirty="0" err="1" smtClean="0"/>
              <a:t>that</a:t>
            </a:r>
            <a:r>
              <a:rPr lang="es-ES" dirty="0" smtClean="0"/>
              <a:t> of males</a:t>
            </a:r>
          </a:p>
          <a:p>
            <a:pPr marL="0" indent="0">
              <a:buNone/>
            </a:pPr>
            <a:r>
              <a:rPr lang="es-ES" dirty="0" err="1" smtClean="0"/>
              <a:t>Course</a:t>
            </a:r>
            <a:r>
              <a:rPr lang="es-ES" dirty="0" smtClean="0"/>
              <a:t> </a:t>
            </a:r>
            <a:r>
              <a:rPr lang="es-ES" dirty="0" err="1" smtClean="0"/>
              <a:t>usually</a:t>
            </a:r>
            <a:r>
              <a:rPr lang="es-ES" dirty="0" smtClean="0"/>
              <a:t> </a:t>
            </a:r>
            <a:r>
              <a:rPr lang="es-ES" dirty="0" err="1" smtClean="0"/>
              <a:t>chronic</a:t>
            </a:r>
            <a:r>
              <a:rPr lang="es-ES" dirty="0" smtClean="0"/>
              <a:t> and </a:t>
            </a:r>
            <a:r>
              <a:rPr lang="es-ES" dirty="0" err="1" smtClean="0"/>
              <a:t>debilitating</a:t>
            </a:r>
            <a:r>
              <a:rPr lang="es-ES" dirty="0" smtClean="0"/>
              <a:t>.</a:t>
            </a:r>
          </a:p>
          <a:p>
            <a:pPr marL="0" indent="0">
              <a:buNone/>
            </a:pPr>
            <a:r>
              <a:rPr lang="es-ES" dirty="0" err="1" smtClean="0"/>
              <a:t>Symptoms</a:t>
            </a:r>
            <a:r>
              <a:rPr lang="es-ES" dirty="0" smtClean="0"/>
              <a:t> </a:t>
            </a:r>
            <a:r>
              <a:rPr lang="es-ES" dirty="0" err="1" smtClean="0"/>
              <a:t>may</a:t>
            </a:r>
            <a:r>
              <a:rPr lang="es-ES" dirty="0" smtClean="0"/>
              <a:t> </a:t>
            </a:r>
            <a:r>
              <a:rPr lang="es-ES" dirty="0" err="1" smtClean="0"/>
              <a:t>periodically</a:t>
            </a:r>
            <a:r>
              <a:rPr lang="es-ES" dirty="0" smtClean="0"/>
              <a:t> </a:t>
            </a:r>
            <a:r>
              <a:rPr lang="es-ES" dirty="0" err="1" smtClean="0"/>
              <a:t>improve</a:t>
            </a:r>
            <a:r>
              <a:rPr lang="es-ES" dirty="0" smtClean="0"/>
              <a:t> and </a:t>
            </a:r>
            <a:r>
              <a:rPr lang="es-ES" dirty="0" err="1" smtClean="0"/>
              <a:t>then</a:t>
            </a:r>
            <a:r>
              <a:rPr lang="es-ES" dirty="0" smtClean="0"/>
              <a:t> </a:t>
            </a:r>
            <a:r>
              <a:rPr lang="es-ES" dirty="0" err="1" smtClean="0"/>
              <a:t>worsen</a:t>
            </a:r>
            <a:r>
              <a:rPr lang="es-ES" dirty="0" smtClean="0"/>
              <a:t> </a:t>
            </a:r>
            <a:r>
              <a:rPr lang="es-ES" dirty="0" err="1" smtClean="0"/>
              <a:t>under</a:t>
            </a:r>
            <a:r>
              <a:rPr lang="es-ES" dirty="0" smtClean="0"/>
              <a:t> stress</a:t>
            </a:r>
          </a:p>
          <a:p>
            <a:pPr marL="0" indent="0">
              <a:buNone/>
            </a:pPr>
            <a:r>
              <a:rPr lang="es-ES" b="1" dirty="0" err="1" smtClean="0"/>
              <a:t>Patient</a:t>
            </a:r>
            <a:r>
              <a:rPr lang="es-ES" b="1" dirty="0" smtClean="0"/>
              <a:t> </a:t>
            </a:r>
            <a:r>
              <a:rPr lang="es-ES" b="1" dirty="0" err="1" smtClean="0"/>
              <a:t>will</a:t>
            </a:r>
            <a:r>
              <a:rPr lang="es-ES" b="1" dirty="0" smtClean="0"/>
              <a:t> </a:t>
            </a:r>
            <a:r>
              <a:rPr lang="es-ES" b="1" dirty="0" err="1" smtClean="0"/>
              <a:t>likely</a:t>
            </a:r>
            <a:r>
              <a:rPr lang="es-ES" b="1" dirty="0" smtClean="0"/>
              <a:t> </a:t>
            </a:r>
            <a:r>
              <a:rPr lang="es-ES" b="1" dirty="0" err="1" smtClean="0"/>
              <a:t>resist</a:t>
            </a:r>
            <a:r>
              <a:rPr lang="es-ES" b="1" dirty="0" smtClean="0"/>
              <a:t> </a:t>
            </a:r>
            <a:r>
              <a:rPr lang="es-ES" b="1" dirty="0" err="1" smtClean="0"/>
              <a:t>referral</a:t>
            </a:r>
            <a:r>
              <a:rPr lang="es-ES" b="1" dirty="0" smtClean="0"/>
              <a:t> to a </a:t>
            </a:r>
            <a:r>
              <a:rPr lang="es-ES" b="1" dirty="0" err="1" smtClean="0"/>
              <a:t>menthal</a:t>
            </a:r>
            <a:r>
              <a:rPr lang="es-ES" b="1" dirty="0" smtClean="0"/>
              <a:t> </a:t>
            </a:r>
            <a:r>
              <a:rPr lang="es-ES" b="1" dirty="0" err="1" smtClean="0"/>
              <a:t>health</a:t>
            </a:r>
            <a:r>
              <a:rPr lang="es-ES" b="1" dirty="0" smtClean="0"/>
              <a:t> </a:t>
            </a:r>
            <a:r>
              <a:rPr lang="es-ES" b="1" dirty="0" err="1" smtClean="0"/>
              <a:t>professional</a:t>
            </a:r>
            <a:r>
              <a:rPr lang="es-ES" b="1" dirty="0" smtClean="0"/>
              <a:t>.</a:t>
            </a:r>
          </a:p>
          <a:p>
            <a:endParaRPr lang="es-ES" sz="4400" dirty="0"/>
          </a:p>
        </p:txBody>
      </p:sp>
    </p:spTree>
    <p:extLst>
      <p:ext uri="{BB962C8B-B14F-4D97-AF65-F5344CB8AC3E}">
        <p14:creationId xmlns:p14="http://schemas.microsoft.com/office/powerpoint/2010/main" val="2463550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TotalTime>
  <Words>2897</Words>
  <Application>Microsoft Office PowerPoint</Application>
  <PresentationFormat>Presentación en pantalla (4:3)</PresentationFormat>
  <Paragraphs>276</Paragraphs>
  <Slides>53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53</vt:i4>
      </vt:variant>
    </vt:vector>
  </HeadingPairs>
  <TitlesOfParts>
    <vt:vector size="57" baseType="lpstr">
      <vt:lpstr>Arial</vt:lpstr>
      <vt:lpstr>Calibri</vt:lpstr>
      <vt:lpstr>Wingdings</vt:lpstr>
      <vt:lpstr>Office Theme</vt:lpstr>
      <vt:lpstr> SOMATOFORM DISORDER FACTITIOUS DISORDER MALINGERING </vt:lpstr>
      <vt:lpstr>SOMATOFORM DISODER</vt:lpstr>
      <vt:lpstr>Presentación de PowerPoint</vt:lpstr>
      <vt:lpstr>Presentación de PowerPoint</vt:lpstr>
      <vt:lpstr>Review of distinguishing features.-</vt:lpstr>
      <vt:lpstr>Presentación de PowerPoint</vt:lpstr>
      <vt:lpstr>ICD-10 CLASSIFICATION</vt:lpstr>
      <vt:lpstr>DSM-V Classification</vt:lpstr>
      <vt:lpstr>Somatization disorders</vt:lpstr>
      <vt:lpstr>Somatization disorder</vt:lpstr>
      <vt:lpstr>Diagnostic criteria(DSMIV- TR)</vt:lpstr>
      <vt:lpstr>CONTD….</vt:lpstr>
      <vt:lpstr>CONTD….</vt:lpstr>
      <vt:lpstr>CONTD…</vt:lpstr>
      <vt:lpstr>CONTD….</vt:lpstr>
      <vt:lpstr>CONTD…</vt:lpstr>
      <vt:lpstr>CONTD</vt:lpstr>
      <vt:lpstr>HYPOCHONDRIACAL DISORDER</vt:lpstr>
      <vt:lpstr>CONTD….</vt:lpstr>
      <vt:lpstr>DIAGNOSTIC CRITERIA(DSM IV-TR)</vt:lpstr>
      <vt:lpstr>CONTD….</vt:lpstr>
      <vt:lpstr>Presentación de PowerPoint</vt:lpstr>
      <vt:lpstr>CONVERSION DISORDER</vt:lpstr>
      <vt:lpstr>CONVERSION DISORDER: DIGNOSTIC CRITERIA(DSM IV-TR)</vt:lpstr>
      <vt:lpstr>DIGNOSTIC CRITERIA(DSM IV-TR) CONTINUE’S and end.</vt:lpstr>
      <vt:lpstr>CONVERSION DISODER: TREATMENT CONSIDERATIONS.</vt:lpstr>
      <vt:lpstr>CONTINUE</vt:lpstr>
      <vt:lpstr>CONVERSION DISORDER: ASSESSMENT</vt:lpstr>
      <vt:lpstr>ASSESSMENT COUNTINUE’S</vt:lpstr>
      <vt:lpstr>CONVERSION DISORDER</vt:lpstr>
      <vt:lpstr>Body dysmorphic disorder</vt:lpstr>
      <vt:lpstr>Definition </vt:lpstr>
      <vt:lpstr>Diagnosis </vt:lpstr>
      <vt:lpstr>Physical and Psychiatric presenting symptoms</vt:lpstr>
      <vt:lpstr>Treatment</vt:lpstr>
      <vt:lpstr>Differential diagnosis</vt:lpstr>
      <vt:lpstr>Pain Disorders</vt:lpstr>
      <vt:lpstr>Pain disorder, Dx and DSM-IV Criteria</vt:lpstr>
      <vt:lpstr>Presentación de PowerPoint</vt:lpstr>
      <vt:lpstr>Factitious disorder</vt:lpstr>
      <vt:lpstr>Definition </vt:lpstr>
      <vt:lpstr>Diagnosis</vt:lpstr>
      <vt:lpstr>Physical and Psychiatric presenting symptoms</vt:lpstr>
      <vt:lpstr>Treatment </vt:lpstr>
      <vt:lpstr>Differential diagnosis</vt:lpstr>
      <vt:lpstr>Malingering </vt:lpstr>
      <vt:lpstr>Definition </vt:lpstr>
      <vt:lpstr> DSM-IV-TR Considerations  </vt:lpstr>
      <vt:lpstr>Why Do People Malinger? </vt:lpstr>
      <vt:lpstr>Physical and Psychiatric presenting symptoms</vt:lpstr>
      <vt:lpstr>Presentación de PowerPoint</vt:lpstr>
      <vt:lpstr> </vt:lpstr>
      <vt:lpstr>Differential diagnosis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SOMATOFORM DISORDER</dc:title>
  <dc:creator>User</dc:creator>
  <cp:lastModifiedBy>med</cp:lastModifiedBy>
  <cp:revision>27</cp:revision>
  <dcterms:created xsi:type="dcterms:W3CDTF">2017-10-17T17:34:00Z</dcterms:created>
  <dcterms:modified xsi:type="dcterms:W3CDTF">2017-10-19T22:39:56Z</dcterms:modified>
</cp:coreProperties>
</file>